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5" r:id="rId19"/>
    <p:sldId id="276" r:id="rId20"/>
    <p:sldId id="277" r:id="rId21"/>
    <p:sldId id="278" r:id="rId22"/>
    <p:sldId id="279" r:id="rId23"/>
    <p:sldId id="280" r:id="rId24"/>
    <p:sldId id="307"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8" r:id="rId42"/>
    <p:sldId id="299" r:id="rId43"/>
    <p:sldId id="300" r:id="rId44"/>
    <p:sldId id="301" r:id="rId45"/>
    <p:sldId id="302" r:id="rId46"/>
    <p:sldId id="303" r:id="rId47"/>
    <p:sldId id="304" r:id="rId48"/>
    <p:sldId id="305" r:id="rId49"/>
    <p:sldId id="306" r:id="rId50"/>
    <p:sldId id="308" r:id="rId51"/>
    <p:sldId id="309" r:id="rId52"/>
    <p:sldId id="310" r:id="rId53"/>
    <p:sldId id="311" r:id="rId54"/>
    <p:sldId id="312" r:id="rId55"/>
    <p:sldId id="313" r:id="rId5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ERİ ÖNİŞLEMEYE GENEL BAKIŞ" id="{86C515AA-74B1-4902-9B12-713641345CF7}">
          <p14:sldIdLst>
            <p14:sldId id="256"/>
            <p14:sldId id="257"/>
            <p14:sldId id="258"/>
            <p14:sldId id="259"/>
            <p14:sldId id="260"/>
            <p14:sldId id="261"/>
            <p14:sldId id="262"/>
            <p14:sldId id="263"/>
          </p14:sldIdLst>
        </p14:section>
        <p14:section name="AYKIRI GÖZLEM ANALİZİ" id="{16947BC2-C3A8-432F-8A45-EA0E5D42FE36}">
          <p14:sldIdLst>
            <p14:sldId id="264"/>
            <p14:sldId id="265"/>
            <p14:sldId id="266"/>
            <p14:sldId id="267"/>
            <p14:sldId id="268"/>
            <p14:sldId id="269"/>
            <p14:sldId id="270"/>
            <p14:sldId id="271"/>
            <p14:sldId id="273"/>
            <p14:sldId id="275"/>
            <p14:sldId id="276"/>
            <p14:sldId id="277"/>
            <p14:sldId id="278"/>
            <p14:sldId id="279"/>
            <p14:sldId id="280"/>
            <p14:sldId id="307"/>
            <p14:sldId id="281"/>
            <p14:sldId id="282"/>
            <p14:sldId id="283"/>
            <p14:sldId id="284"/>
          </p14:sldIdLst>
        </p14:section>
        <p14:section name="EKSİK GÖZLEM ANALİZİ" id="{EF661BC2-13D3-446C-B9E1-53B42BA4E8F2}">
          <p14:sldIdLst>
            <p14:sldId id="285"/>
            <p14:sldId id="286"/>
            <p14:sldId id="287"/>
            <p14:sldId id="288"/>
            <p14:sldId id="289"/>
            <p14:sldId id="290"/>
            <p14:sldId id="291"/>
            <p14:sldId id="292"/>
            <p14:sldId id="293"/>
            <p14:sldId id="294"/>
            <p14:sldId id="295"/>
            <p14:sldId id="296"/>
            <p14:sldId id="298"/>
            <p14:sldId id="299"/>
            <p14:sldId id="300"/>
            <p14:sldId id="301"/>
            <p14:sldId id="302"/>
            <p14:sldId id="303"/>
            <p14:sldId id="304"/>
          </p14:sldIdLst>
        </p14:section>
        <p14:section name="TAHMİNE DAYALI DEĞER ATAMA YÖNTEMLERİ" id="{578E6765-65F1-423D-9BA7-36222A2F2197}">
          <p14:sldIdLst>
            <p14:sldId id="305"/>
          </p14:sldIdLst>
        </p14:section>
        <p14:section name="DEĞİŞKEN (veri) DÖNÜŞÜMLERİ VE STANDARTLAŞTIRMA" id="{2B0E3072-2050-4542-8966-6B4297BEF756}">
          <p14:sldIdLst>
            <p14:sldId id="306"/>
            <p14:sldId id="308"/>
            <p14:sldId id="309"/>
          </p14:sldIdLst>
        </p14:section>
        <p14:section name="çok sınıflı dönüşüm" id="{80DDA9CE-2A80-4E23-92F1-0C2B62365223}">
          <p14:sldIdLst>
            <p14:sldId id="310"/>
          </p14:sldIdLst>
        </p14:section>
        <p14:section name="one-hot ve dummy dönüşümü" id="{3FAA5CD9-6AD4-4801-AB4D-DB7829C23D1A}">
          <p14:sldIdLst>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B935A7-B4CE-475D-A879-DBD2E13DE674}"/>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5DA8B8C-6AD8-4F01-A21E-AFB0DF22CE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D1BB8E8-391B-4DBD-BAA8-93253385493A}"/>
              </a:ext>
            </a:extLst>
          </p:cNvPr>
          <p:cNvSpPr>
            <a:spLocks noGrp="1"/>
          </p:cNvSpPr>
          <p:nvPr>
            <p:ph type="dt" sz="half" idx="10"/>
          </p:nvPr>
        </p:nvSpPr>
        <p:spPr/>
        <p:txBody>
          <a:bodyPr/>
          <a:lstStyle/>
          <a:p>
            <a:fld id="{E9C5C2A0-331E-46C8-9886-FB9F34F06712}" type="datetimeFigureOut">
              <a:rPr lang="tr-TR" smtClean="0"/>
              <a:t>20.10.2020</a:t>
            </a:fld>
            <a:endParaRPr lang="tr-TR"/>
          </a:p>
        </p:txBody>
      </p:sp>
      <p:sp>
        <p:nvSpPr>
          <p:cNvPr id="5" name="Alt Bilgi Yer Tutucusu 4">
            <a:extLst>
              <a:ext uri="{FF2B5EF4-FFF2-40B4-BE49-F238E27FC236}">
                <a16:creationId xmlns:a16="http://schemas.microsoft.com/office/drawing/2014/main" id="{4C11D5C6-5FD7-4A8D-8E82-BF8EC6F35BE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4075712-71AA-4F99-9898-C7B5D2C2D3F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57416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8003A9-1F6A-42C3-8E54-DC34AC513AA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CC5BEA6A-1B1A-416A-A8C3-0696DCB3ABA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C935DCD-9019-4D19-BC19-0064FE82F207}"/>
              </a:ext>
            </a:extLst>
          </p:cNvPr>
          <p:cNvSpPr>
            <a:spLocks noGrp="1"/>
          </p:cNvSpPr>
          <p:nvPr>
            <p:ph type="dt" sz="half" idx="10"/>
          </p:nvPr>
        </p:nvSpPr>
        <p:spPr/>
        <p:txBody>
          <a:bodyPr/>
          <a:lstStyle/>
          <a:p>
            <a:fld id="{E9C5C2A0-331E-46C8-9886-FB9F34F06712}" type="datetimeFigureOut">
              <a:rPr lang="tr-TR" smtClean="0"/>
              <a:t>20.10.2020</a:t>
            </a:fld>
            <a:endParaRPr lang="tr-TR"/>
          </a:p>
        </p:txBody>
      </p:sp>
      <p:sp>
        <p:nvSpPr>
          <p:cNvPr id="5" name="Alt Bilgi Yer Tutucusu 4">
            <a:extLst>
              <a:ext uri="{FF2B5EF4-FFF2-40B4-BE49-F238E27FC236}">
                <a16:creationId xmlns:a16="http://schemas.microsoft.com/office/drawing/2014/main" id="{D4FF8A0B-AE71-497B-B3E3-9AF65BD42CD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4CA13ED-3F41-4889-8AAC-3D4E0C6E967F}"/>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1338297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CDC61004-2B8A-485C-BBF3-08979E631AB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BF0AEFC8-E93B-4F81-BDD8-18DFDBFD483A}"/>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007F149-1C62-44C6-9F6F-A6582932912E}"/>
              </a:ext>
            </a:extLst>
          </p:cNvPr>
          <p:cNvSpPr>
            <a:spLocks noGrp="1"/>
          </p:cNvSpPr>
          <p:nvPr>
            <p:ph type="dt" sz="half" idx="10"/>
          </p:nvPr>
        </p:nvSpPr>
        <p:spPr/>
        <p:txBody>
          <a:bodyPr/>
          <a:lstStyle/>
          <a:p>
            <a:fld id="{E9C5C2A0-331E-46C8-9886-FB9F34F06712}" type="datetimeFigureOut">
              <a:rPr lang="tr-TR" smtClean="0"/>
              <a:t>20.10.2020</a:t>
            </a:fld>
            <a:endParaRPr lang="tr-TR"/>
          </a:p>
        </p:txBody>
      </p:sp>
      <p:sp>
        <p:nvSpPr>
          <p:cNvPr id="5" name="Alt Bilgi Yer Tutucusu 4">
            <a:extLst>
              <a:ext uri="{FF2B5EF4-FFF2-40B4-BE49-F238E27FC236}">
                <a16:creationId xmlns:a16="http://schemas.microsoft.com/office/drawing/2014/main" id="{0B80CAB2-4820-475E-86C9-C8C8C516273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6A4F5D-6950-4679-9FD0-D832343303C4}"/>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407535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94D0C6-5AFE-455B-A9FB-82AB7D0B2432}"/>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088C295-45CE-48AA-8B0A-274977419A0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98423E0-BE05-4156-9F18-9500C9EC9D36}"/>
              </a:ext>
            </a:extLst>
          </p:cNvPr>
          <p:cNvSpPr>
            <a:spLocks noGrp="1"/>
          </p:cNvSpPr>
          <p:nvPr>
            <p:ph type="dt" sz="half" idx="10"/>
          </p:nvPr>
        </p:nvSpPr>
        <p:spPr/>
        <p:txBody>
          <a:bodyPr/>
          <a:lstStyle/>
          <a:p>
            <a:fld id="{E9C5C2A0-331E-46C8-9886-FB9F34F06712}" type="datetimeFigureOut">
              <a:rPr lang="tr-TR" smtClean="0"/>
              <a:t>20.10.2020</a:t>
            </a:fld>
            <a:endParaRPr lang="tr-TR"/>
          </a:p>
        </p:txBody>
      </p:sp>
      <p:sp>
        <p:nvSpPr>
          <p:cNvPr id="5" name="Alt Bilgi Yer Tutucusu 4">
            <a:extLst>
              <a:ext uri="{FF2B5EF4-FFF2-40B4-BE49-F238E27FC236}">
                <a16:creationId xmlns:a16="http://schemas.microsoft.com/office/drawing/2014/main" id="{15149D03-E150-492F-928C-28D3018E9BD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FDFB014-8711-40B0-8423-D4F893A9691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13975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0122AE-F417-4981-8050-DC4DF8F42E3E}"/>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E28432A-1055-4D8F-B0C5-93D0AAB304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B9DF79A8-0884-4643-8D90-1D69E5640E0F}"/>
              </a:ext>
            </a:extLst>
          </p:cNvPr>
          <p:cNvSpPr>
            <a:spLocks noGrp="1"/>
          </p:cNvSpPr>
          <p:nvPr>
            <p:ph type="dt" sz="half" idx="10"/>
          </p:nvPr>
        </p:nvSpPr>
        <p:spPr/>
        <p:txBody>
          <a:bodyPr/>
          <a:lstStyle/>
          <a:p>
            <a:fld id="{E9C5C2A0-331E-46C8-9886-FB9F34F06712}" type="datetimeFigureOut">
              <a:rPr lang="tr-TR" smtClean="0"/>
              <a:t>20.10.2020</a:t>
            </a:fld>
            <a:endParaRPr lang="tr-TR"/>
          </a:p>
        </p:txBody>
      </p:sp>
      <p:sp>
        <p:nvSpPr>
          <p:cNvPr id="5" name="Alt Bilgi Yer Tutucusu 4">
            <a:extLst>
              <a:ext uri="{FF2B5EF4-FFF2-40B4-BE49-F238E27FC236}">
                <a16:creationId xmlns:a16="http://schemas.microsoft.com/office/drawing/2014/main" id="{ABDE19C6-6725-45D3-9810-8A68CE33467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A5295E2-0484-4670-BD21-625E3471200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36049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3725E5-9540-4938-8DAB-454390B9ACC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FCBE1BB-0CB0-4240-B1DC-E5733D476CCF}"/>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7488668-1EB8-45D6-A7F8-79206EB251F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5C4E076E-F4CE-43AC-A034-D5D688EA52F7}"/>
              </a:ext>
            </a:extLst>
          </p:cNvPr>
          <p:cNvSpPr>
            <a:spLocks noGrp="1"/>
          </p:cNvSpPr>
          <p:nvPr>
            <p:ph type="dt" sz="half" idx="10"/>
          </p:nvPr>
        </p:nvSpPr>
        <p:spPr/>
        <p:txBody>
          <a:bodyPr/>
          <a:lstStyle/>
          <a:p>
            <a:fld id="{E9C5C2A0-331E-46C8-9886-FB9F34F06712}" type="datetimeFigureOut">
              <a:rPr lang="tr-TR" smtClean="0"/>
              <a:t>20.10.2020</a:t>
            </a:fld>
            <a:endParaRPr lang="tr-TR"/>
          </a:p>
        </p:txBody>
      </p:sp>
      <p:sp>
        <p:nvSpPr>
          <p:cNvPr id="6" name="Alt Bilgi Yer Tutucusu 5">
            <a:extLst>
              <a:ext uri="{FF2B5EF4-FFF2-40B4-BE49-F238E27FC236}">
                <a16:creationId xmlns:a16="http://schemas.microsoft.com/office/drawing/2014/main" id="{3904C847-81CE-4298-87F5-A0A7EC07613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360D87D-CE19-4B2E-A19A-DE608A7B840D}"/>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655116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4723C3-FDBA-4D3E-96A3-91345C65AFE5}"/>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278218C-07CB-416F-AFDC-DFE63FD4F1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CF86047-BE30-4734-A56C-663D0BC4FA1F}"/>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8BE115EA-D737-4723-99FB-F7787981F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5195AEA4-2639-4567-9B37-1F970969A14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A8F71E91-A6D8-4D7E-A8D3-82977E3ADF89}"/>
              </a:ext>
            </a:extLst>
          </p:cNvPr>
          <p:cNvSpPr>
            <a:spLocks noGrp="1"/>
          </p:cNvSpPr>
          <p:nvPr>
            <p:ph type="dt" sz="half" idx="10"/>
          </p:nvPr>
        </p:nvSpPr>
        <p:spPr/>
        <p:txBody>
          <a:bodyPr/>
          <a:lstStyle/>
          <a:p>
            <a:fld id="{E9C5C2A0-331E-46C8-9886-FB9F34F06712}" type="datetimeFigureOut">
              <a:rPr lang="tr-TR" smtClean="0"/>
              <a:t>20.10.2020</a:t>
            </a:fld>
            <a:endParaRPr lang="tr-TR"/>
          </a:p>
        </p:txBody>
      </p:sp>
      <p:sp>
        <p:nvSpPr>
          <p:cNvPr id="8" name="Alt Bilgi Yer Tutucusu 7">
            <a:extLst>
              <a:ext uri="{FF2B5EF4-FFF2-40B4-BE49-F238E27FC236}">
                <a16:creationId xmlns:a16="http://schemas.microsoft.com/office/drawing/2014/main" id="{FA8FEC59-EEA3-4DA3-AB4C-F895167348A0}"/>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3B1EE0AF-45B9-4C0D-A027-43DF274FED7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99546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623793-193E-487E-AA2F-2C5EF94E8628}"/>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214CE5C7-F6F9-4C95-B635-22E3E084E41F}"/>
              </a:ext>
            </a:extLst>
          </p:cNvPr>
          <p:cNvSpPr>
            <a:spLocks noGrp="1"/>
          </p:cNvSpPr>
          <p:nvPr>
            <p:ph type="dt" sz="half" idx="10"/>
          </p:nvPr>
        </p:nvSpPr>
        <p:spPr/>
        <p:txBody>
          <a:bodyPr/>
          <a:lstStyle/>
          <a:p>
            <a:fld id="{E9C5C2A0-331E-46C8-9886-FB9F34F06712}" type="datetimeFigureOut">
              <a:rPr lang="tr-TR" smtClean="0"/>
              <a:t>20.10.2020</a:t>
            </a:fld>
            <a:endParaRPr lang="tr-TR"/>
          </a:p>
        </p:txBody>
      </p:sp>
      <p:sp>
        <p:nvSpPr>
          <p:cNvPr id="4" name="Alt Bilgi Yer Tutucusu 3">
            <a:extLst>
              <a:ext uri="{FF2B5EF4-FFF2-40B4-BE49-F238E27FC236}">
                <a16:creationId xmlns:a16="http://schemas.microsoft.com/office/drawing/2014/main" id="{16D7CF91-C79D-4F83-8750-14C6D0753057}"/>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FB672DE8-B232-4E15-94C6-4525FBF1793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86789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956A2FB2-E9B9-406A-96CD-D95AD0BAACEE}"/>
              </a:ext>
            </a:extLst>
          </p:cNvPr>
          <p:cNvSpPr>
            <a:spLocks noGrp="1"/>
          </p:cNvSpPr>
          <p:nvPr>
            <p:ph type="dt" sz="half" idx="10"/>
          </p:nvPr>
        </p:nvSpPr>
        <p:spPr/>
        <p:txBody>
          <a:bodyPr/>
          <a:lstStyle/>
          <a:p>
            <a:fld id="{E9C5C2A0-331E-46C8-9886-FB9F34F06712}" type="datetimeFigureOut">
              <a:rPr lang="tr-TR" smtClean="0"/>
              <a:t>20.10.2020</a:t>
            </a:fld>
            <a:endParaRPr lang="tr-TR"/>
          </a:p>
        </p:txBody>
      </p:sp>
      <p:sp>
        <p:nvSpPr>
          <p:cNvPr id="3" name="Alt Bilgi Yer Tutucusu 2">
            <a:extLst>
              <a:ext uri="{FF2B5EF4-FFF2-40B4-BE49-F238E27FC236}">
                <a16:creationId xmlns:a16="http://schemas.microsoft.com/office/drawing/2014/main" id="{D940F118-DAF5-4318-B33D-261D8EF71107}"/>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CA9290F1-2E5C-430A-BFDF-C7CBD0783848}"/>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680262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309D77-3366-4A3D-8BA2-09EDE94E540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188E6C2B-BB31-4525-9BD3-CB8A811827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8B55D627-B5FE-4E7D-BAEE-A62C52552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60C365E-BA45-415A-A123-FF5B9833FE6C}"/>
              </a:ext>
            </a:extLst>
          </p:cNvPr>
          <p:cNvSpPr>
            <a:spLocks noGrp="1"/>
          </p:cNvSpPr>
          <p:nvPr>
            <p:ph type="dt" sz="half" idx="10"/>
          </p:nvPr>
        </p:nvSpPr>
        <p:spPr/>
        <p:txBody>
          <a:bodyPr/>
          <a:lstStyle/>
          <a:p>
            <a:fld id="{E9C5C2A0-331E-46C8-9886-FB9F34F06712}" type="datetimeFigureOut">
              <a:rPr lang="tr-TR" smtClean="0"/>
              <a:t>20.10.2020</a:t>
            </a:fld>
            <a:endParaRPr lang="tr-TR"/>
          </a:p>
        </p:txBody>
      </p:sp>
      <p:sp>
        <p:nvSpPr>
          <p:cNvPr id="6" name="Alt Bilgi Yer Tutucusu 5">
            <a:extLst>
              <a:ext uri="{FF2B5EF4-FFF2-40B4-BE49-F238E27FC236}">
                <a16:creationId xmlns:a16="http://schemas.microsoft.com/office/drawing/2014/main" id="{4552C95E-7F90-4BC2-99FA-AEEFF3D8BCF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613431A-E5CF-48EE-B080-069094F43C97}"/>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74944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82B5F9-5C19-40E2-87E2-AA270ECAA140}"/>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A88E76DD-03E7-4CAB-95CE-B1909D27A5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78FF0230-7841-4C52-8733-9CBEFA5E9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296B352-69FC-4836-A777-9492DBC23082}"/>
              </a:ext>
            </a:extLst>
          </p:cNvPr>
          <p:cNvSpPr>
            <a:spLocks noGrp="1"/>
          </p:cNvSpPr>
          <p:nvPr>
            <p:ph type="dt" sz="half" idx="10"/>
          </p:nvPr>
        </p:nvSpPr>
        <p:spPr/>
        <p:txBody>
          <a:bodyPr/>
          <a:lstStyle/>
          <a:p>
            <a:fld id="{E9C5C2A0-331E-46C8-9886-FB9F34F06712}" type="datetimeFigureOut">
              <a:rPr lang="tr-TR" smtClean="0"/>
              <a:t>20.10.2020</a:t>
            </a:fld>
            <a:endParaRPr lang="tr-TR"/>
          </a:p>
        </p:txBody>
      </p:sp>
      <p:sp>
        <p:nvSpPr>
          <p:cNvPr id="6" name="Alt Bilgi Yer Tutucusu 5">
            <a:extLst>
              <a:ext uri="{FF2B5EF4-FFF2-40B4-BE49-F238E27FC236}">
                <a16:creationId xmlns:a16="http://schemas.microsoft.com/office/drawing/2014/main" id="{A5FFF1CC-5856-4010-9547-C97B7BCB632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CBC29C2-BBFE-4605-B585-97CF1DBA551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924214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3393E858-B7DA-4A92-9012-1E72BBD63D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3B38D32-1583-4298-B307-5E285BA08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4B1DA00-5464-4BF1-86C3-03CFCF53A5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C5C2A0-331E-46C8-9886-FB9F34F06712}" type="datetimeFigureOut">
              <a:rPr lang="tr-TR" smtClean="0"/>
              <a:t>20.10.2020</a:t>
            </a:fld>
            <a:endParaRPr lang="tr-TR"/>
          </a:p>
        </p:txBody>
      </p:sp>
      <p:sp>
        <p:nvSpPr>
          <p:cNvPr id="5" name="Alt Bilgi Yer Tutucusu 4">
            <a:extLst>
              <a:ext uri="{FF2B5EF4-FFF2-40B4-BE49-F238E27FC236}">
                <a16:creationId xmlns:a16="http://schemas.microsoft.com/office/drawing/2014/main" id="{35642197-0D27-4FA3-A5FE-5EE8423F3A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F7F704D2-F894-4359-8283-952066B72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CC9875-42DC-46F0-9B12-9D1BCCE0B474}" type="slidenum">
              <a:rPr lang="tr-TR" smtClean="0"/>
              <a:t>‹#›</a:t>
            </a:fld>
            <a:endParaRPr lang="tr-TR"/>
          </a:p>
        </p:txBody>
      </p:sp>
    </p:spTree>
    <p:extLst>
      <p:ext uri="{BB962C8B-B14F-4D97-AF65-F5344CB8AC3E}">
        <p14:creationId xmlns:p14="http://schemas.microsoft.com/office/powerpoint/2010/main" val="676374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EB27955-F37C-493C-836C-1DA090E24DA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89EFC788-3115-444C-A391-7C71A5021530}"/>
              </a:ext>
            </a:extLst>
          </p:cNvPr>
          <p:cNvSpPr txBox="1"/>
          <p:nvPr/>
        </p:nvSpPr>
        <p:spPr>
          <a:xfrm flipH="1">
            <a:off x="678426" y="1283109"/>
            <a:ext cx="10441858" cy="1200329"/>
          </a:xfrm>
          <a:prstGeom prst="rect">
            <a:avLst/>
          </a:prstGeom>
          <a:noFill/>
        </p:spPr>
        <p:txBody>
          <a:bodyPr wrap="square" rtlCol="0">
            <a:spAutoFit/>
          </a:bodyPr>
          <a:lstStyle/>
          <a:p>
            <a:r>
              <a:rPr lang="tr-TR" dirty="0"/>
              <a:t>Veri, kullanacak olduğumuz veriyi; Model, kuracak olduğumuz makine öğrenmesi modellerini ifade ediyor, yapay zeka modellerini ifade ediyor.</a:t>
            </a:r>
          </a:p>
          <a:p>
            <a:endParaRPr lang="tr-TR" dirty="0"/>
          </a:p>
          <a:p>
            <a:r>
              <a:rPr lang="tr-TR" dirty="0"/>
              <a:t>Makine öğrenmesi modeli verilerden beslenmektedir.</a:t>
            </a:r>
          </a:p>
        </p:txBody>
      </p:sp>
    </p:spTree>
    <p:extLst>
      <p:ext uri="{BB962C8B-B14F-4D97-AF65-F5344CB8AC3E}">
        <p14:creationId xmlns:p14="http://schemas.microsoft.com/office/powerpoint/2010/main" val="760195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A55BE68-37FD-4453-8842-02B5E6FC907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429182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EAE677E-F9BB-45F5-99CE-160210DFB4C4}"/>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ED9DE1E-512D-470C-8313-08F63C327186}"/>
              </a:ext>
            </a:extLst>
          </p:cNvPr>
          <p:cNvSpPr txBox="1"/>
          <p:nvPr/>
        </p:nvSpPr>
        <p:spPr>
          <a:xfrm>
            <a:off x="855406" y="1327355"/>
            <a:ext cx="6766211" cy="646331"/>
          </a:xfrm>
          <a:prstGeom prst="rect">
            <a:avLst/>
          </a:prstGeom>
          <a:noFill/>
        </p:spPr>
        <p:txBody>
          <a:bodyPr wrap="none" rtlCol="0">
            <a:spAutoFit/>
          </a:bodyPr>
          <a:lstStyle/>
          <a:p>
            <a:r>
              <a:rPr lang="tr-TR" dirty="0"/>
              <a:t>Uğraşacağımız problemler içerisindeki en ciddi problemlerden birisidir.</a:t>
            </a:r>
          </a:p>
          <a:p>
            <a:r>
              <a:rPr lang="tr-TR" dirty="0"/>
              <a:t>Veri önişleme de çok özel bir yere sahiptir.</a:t>
            </a:r>
          </a:p>
        </p:txBody>
      </p:sp>
    </p:spTree>
    <p:extLst>
      <p:ext uri="{BB962C8B-B14F-4D97-AF65-F5344CB8AC3E}">
        <p14:creationId xmlns:p14="http://schemas.microsoft.com/office/powerpoint/2010/main" val="2727978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4BE51BE-0119-4A16-A882-CDDBD518061E}"/>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5BCDB3B7-CBFC-41EB-9FBD-6B0E9FF158B6}"/>
              </a:ext>
            </a:extLst>
          </p:cNvPr>
          <p:cNvSpPr txBox="1"/>
          <p:nvPr/>
        </p:nvSpPr>
        <p:spPr>
          <a:xfrm>
            <a:off x="1076632" y="3244333"/>
            <a:ext cx="1919308" cy="646331"/>
          </a:xfrm>
          <a:prstGeom prst="rect">
            <a:avLst/>
          </a:prstGeom>
          <a:noFill/>
        </p:spPr>
        <p:txBody>
          <a:bodyPr wrap="none" rtlCol="0">
            <a:spAutoFit/>
          </a:bodyPr>
          <a:lstStyle/>
          <a:p>
            <a:r>
              <a:rPr lang="tr-TR" dirty="0"/>
              <a:t>Mavi grafiğin yönü</a:t>
            </a:r>
          </a:p>
          <a:p>
            <a:r>
              <a:rPr lang="tr-TR" dirty="0"/>
              <a:t>negatiftir.</a:t>
            </a:r>
          </a:p>
        </p:txBody>
      </p:sp>
      <p:sp>
        <p:nvSpPr>
          <p:cNvPr id="6" name="Metin kutusu 5">
            <a:extLst>
              <a:ext uri="{FF2B5EF4-FFF2-40B4-BE49-F238E27FC236}">
                <a16:creationId xmlns:a16="http://schemas.microsoft.com/office/drawing/2014/main" id="{9BAD56F0-81B0-44CF-BFA7-E83E599B6777}"/>
              </a:ext>
            </a:extLst>
          </p:cNvPr>
          <p:cNvSpPr txBox="1"/>
          <p:nvPr/>
        </p:nvSpPr>
        <p:spPr>
          <a:xfrm>
            <a:off x="8769315" y="3428999"/>
            <a:ext cx="2202654" cy="1477328"/>
          </a:xfrm>
          <a:prstGeom prst="rect">
            <a:avLst/>
          </a:prstGeom>
          <a:noFill/>
        </p:spPr>
        <p:txBody>
          <a:bodyPr wrap="none" rtlCol="0">
            <a:spAutoFit/>
          </a:bodyPr>
          <a:lstStyle/>
          <a:p>
            <a:r>
              <a:rPr lang="tr-TR" dirty="0"/>
              <a:t>Mavi grafiğin yönü</a:t>
            </a:r>
          </a:p>
          <a:p>
            <a:r>
              <a:rPr lang="tr-TR" dirty="0"/>
              <a:t>DEĞİŞMİŞTİR.</a:t>
            </a:r>
          </a:p>
          <a:p>
            <a:endParaRPr lang="tr-TR" dirty="0"/>
          </a:p>
          <a:p>
            <a:r>
              <a:rPr lang="tr-TR" dirty="0"/>
              <a:t>İşaretli üç nokta buna</a:t>
            </a:r>
          </a:p>
          <a:p>
            <a:r>
              <a:rPr lang="tr-TR" dirty="0"/>
              <a:t>sebep olmuştur.</a:t>
            </a:r>
          </a:p>
        </p:txBody>
      </p:sp>
      <p:sp>
        <p:nvSpPr>
          <p:cNvPr id="7" name="Oval 6">
            <a:extLst>
              <a:ext uri="{FF2B5EF4-FFF2-40B4-BE49-F238E27FC236}">
                <a16:creationId xmlns:a16="http://schemas.microsoft.com/office/drawing/2014/main" id="{52F81D99-FEEE-4BF2-A84E-A7F9E326E312}"/>
              </a:ext>
            </a:extLst>
          </p:cNvPr>
          <p:cNvSpPr/>
          <p:nvPr/>
        </p:nvSpPr>
        <p:spPr>
          <a:xfrm>
            <a:off x="7329268" y="3024554"/>
            <a:ext cx="661181" cy="8661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03053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A767428-DCFC-4E30-8526-C4A4F2AB274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263396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FD9E3E2-B537-4666-BDFC-74D6BB3DB55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0232457-6701-4D62-9032-038A0C505B2A}"/>
              </a:ext>
            </a:extLst>
          </p:cNvPr>
          <p:cNvSpPr txBox="1"/>
          <p:nvPr/>
        </p:nvSpPr>
        <p:spPr>
          <a:xfrm>
            <a:off x="2548939" y="4754880"/>
            <a:ext cx="7181518" cy="369332"/>
          </a:xfrm>
          <a:prstGeom prst="rect">
            <a:avLst/>
          </a:prstGeom>
          <a:noFill/>
        </p:spPr>
        <p:txBody>
          <a:bodyPr wrap="none" rtlCol="0">
            <a:spAutoFit/>
          </a:bodyPr>
          <a:lstStyle/>
          <a:p>
            <a:r>
              <a:rPr lang="tr-TR" dirty="0"/>
              <a:t>Çünkü kuracak olduğumuz modeller genelleme kaygısıyla hazırlanmaktadır.</a:t>
            </a:r>
          </a:p>
        </p:txBody>
      </p:sp>
    </p:spTree>
    <p:extLst>
      <p:ext uri="{BB962C8B-B14F-4D97-AF65-F5344CB8AC3E}">
        <p14:creationId xmlns:p14="http://schemas.microsoft.com/office/powerpoint/2010/main" val="357558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C5B24F3-22DE-41BA-8F87-10320923DC8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59733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21A09ED-4421-4F4B-8073-57E6B0EA307B}"/>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993A624C-21BD-4B88-B099-8502811D4E36}"/>
              </a:ext>
            </a:extLst>
          </p:cNvPr>
          <p:cNvSpPr txBox="1"/>
          <p:nvPr/>
        </p:nvSpPr>
        <p:spPr>
          <a:xfrm>
            <a:off x="9847386" y="4121833"/>
            <a:ext cx="611899" cy="369332"/>
          </a:xfrm>
          <a:prstGeom prst="rect">
            <a:avLst/>
          </a:prstGeom>
          <a:noFill/>
        </p:spPr>
        <p:txBody>
          <a:bodyPr wrap="none" rtlCol="0">
            <a:spAutoFit/>
          </a:bodyPr>
          <a:lstStyle/>
          <a:p>
            <a:r>
              <a:rPr lang="tr-TR" dirty="0"/>
              <a:t>veya</a:t>
            </a:r>
          </a:p>
        </p:txBody>
      </p:sp>
      <p:sp>
        <p:nvSpPr>
          <p:cNvPr id="5" name="Metin kutusu 4">
            <a:extLst>
              <a:ext uri="{FF2B5EF4-FFF2-40B4-BE49-F238E27FC236}">
                <a16:creationId xmlns:a16="http://schemas.microsoft.com/office/drawing/2014/main" id="{08E44961-B7D8-40B4-BABD-BB4FF9A7F740}"/>
              </a:ext>
            </a:extLst>
          </p:cNvPr>
          <p:cNvSpPr txBox="1"/>
          <p:nvPr/>
        </p:nvSpPr>
        <p:spPr>
          <a:xfrm>
            <a:off x="9847385" y="5119747"/>
            <a:ext cx="611899" cy="369332"/>
          </a:xfrm>
          <a:prstGeom prst="rect">
            <a:avLst/>
          </a:prstGeom>
          <a:noFill/>
        </p:spPr>
        <p:txBody>
          <a:bodyPr wrap="none" rtlCol="0">
            <a:spAutoFit/>
          </a:bodyPr>
          <a:lstStyle/>
          <a:p>
            <a:r>
              <a:rPr lang="tr-TR" dirty="0"/>
              <a:t>veya</a:t>
            </a:r>
          </a:p>
        </p:txBody>
      </p:sp>
      <p:sp>
        <p:nvSpPr>
          <p:cNvPr id="7" name="Metin kutusu 6">
            <a:extLst>
              <a:ext uri="{FF2B5EF4-FFF2-40B4-BE49-F238E27FC236}">
                <a16:creationId xmlns:a16="http://schemas.microsoft.com/office/drawing/2014/main" id="{8011FD75-89CD-4610-B6A9-85D9DD7CCE24}"/>
              </a:ext>
            </a:extLst>
          </p:cNvPr>
          <p:cNvSpPr txBox="1"/>
          <p:nvPr/>
        </p:nvSpPr>
        <p:spPr>
          <a:xfrm>
            <a:off x="6921305" y="6117661"/>
            <a:ext cx="4205510" cy="369332"/>
          </a:xfrm>
          <a:prstGeom prst="rect">
            <a:avLst/>
          </a:prstGeom>
          <a:noFill/>
        </p:spPr>
        <p:txBody>
          <a:bodyPr wrap="none" rtlCol="0">
            <a:spAutoFit/>
          </a:bodyPr>
          <a:lstStyle/>
          <a:p>
            <a:r>
              <a:rPr lang="tr-TR" dirty="0"/>
              <a:t>üzerindeki değerler aykırı gözlem sayılabilir.</a:t>
            </a:r>
          </a:p>
        </p:txBody>
      </p:sp>
    </p:spTree>
    <p:extLst>
      <p:ext uri="{BB962C8B-B14F-4D97-AF65-F5344CB8AC3E}">
        <p14:creationId xmlns:p14="http://schemas.microsoft.com/office/powerpoint/2010/main" val="2127737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546397B-A1AC-48B0-B911-C6DF5D3EFE2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22523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D5FA7F6-7F0F-4C41-81B3-5879B75B2293}"/>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287F05A7-EF40-4D1F-BB93-5C91445D287E}"/>
              </a:ext>
            </a:extLst>
          </p:cNvPr>
          <p:cNvSpPr txBox="1"/>
          <p:nvPr/>
        </p:nvSpPr>
        <p:spPr>
          <a:xfrm>
            <a:off x="9129252" y="1371600"/>
            <a:ext cx="2194190" cy="1754326"/>
          </a:xfrm>
          <a:prstGeom prst="rect">
            <a:avLst/>
          </a:prstGeom>
          <a:noFill/>
        </p:spPr>
        <p:txBody>
          <a:bodyPr wrap="none" rtlCol="0">
            <a:spAutoFit/>
          </a:bodyPr>
          <a:lstStyle/>
          <a:p>
            <a:r>
              <a:rPr lang="tr-TR" dirty="0"/>
              <a:t>Değişkenin sağına ve </a:t>
            </a:r>
          </a:p>
          <a:p>
            <a:r>
              <a:rPr lang="tr-TR" dirty="0"/>
              <a:t>soluna +- 2.5 eklenir</a:t>
            </a:r>
          </a:p>
          <a:p>
            <a:r>
              <a:rPr lang="tr-TR" dirty="0"/>
              <a:t>ve bunun dışındakiler</a:t>
            </a:r>
          </a:p>
          <a:p>
            <a:r>
              <a:rPr lang="tr-TR" dirty="0"/>
              <a:t>aykırı gözlem sayılır.</a:t>
            </a:r>
          </a:p>
          <a:p>
            <a:endParaRPr lang="tr-TR" dirty="0"/>
          </a:p>
          <a:p>
            <a:endParaRPr lang="tr-TR" dirty="0"/>
          </a:p>
        </p:txBody>
      </p:sp>
      <p:sp>
        <p:nvSpPr>
          <p:cNvPr id="4" name="Metin kutusu 3">
            <a:extLst>
              <a:ext uri="{FF2B5EF4-FFF2-40B4-BE49-F238E27FC236}">
                <a16:creationId xmlns:a16="http://schemas.microsoft.com/office/drawing/2014/main" id="{B35EDF06-50AA-4C7B-BEDF-36ACFCA0EF9A}"/>
              </a:ext>
            </a:extLst>
          </p:cNvPr>
          <p:cNvSpPr txBox="1"/>
          <p:nvPr/>
        </p:nvSpPr>
        <p:spPr>
          <a:xfrm>
            <a:off x="1224116" y="1106129"/>
            <a:ext cx="3717236" cy="369332"/>
          </a:xfrm>
          <a:prstGeom prst="rect">
            <a:avLst/>
          </a:prstGeom>
          <a:noFill/>
        </p:spPr>
        <p:txBody>
          <a:bodyPr wrap="none" rtlCol="0">
            <a:spAutoFit/>
          </a:bodyPr>
          <a:lstStyle/>
          <a:p>
            <a:r>
              <a:rPr lang="tr-TR" dirty="0"/>
              <a:t>Standartlaştırma işlemi gerçekleştirilir.</a:t>
            </a:r>
          </a:p>
        </p:txBody>
      </p:sp>
    </p:spTree>
    <p:extLst>
      <p:ext uri="{BB962C8B-B14F-4D97-AF65-F5344CB8AC3E}">
        <p14:creationId xmlns:p14="http://schemas.microsoft.com/office/powerpoint/2010/main" val="1386300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0634F53-82B3-4B6C-ACC5-40126AFE721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34151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D909735-BE88-496B-B142-4AAF2F83345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93965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0647D7A-0D9D-4FCB-ACF4-E4B3E4D4679B}"/>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41095A45-FB37-439B-AA4C-7D780DF191F9}"/>
              </a:ext>
            </a:extLst>
          </p:cNvPr>
          <p:cNvSpPr txBox="1"/>
          <p:nvPr/>
        </p:nvSpPr>
        <p:spPr>
          <a:xfrm>
            <a:off x="588244" y="5364556"/>
            <a:ext cx="10386754" cy="646331"/>
          </a:xfrm>
          <a:prstGeom prst="rect">
            <a:avLst/>
          </a:prstGeom>
          <a:noFill/>
        </p:spPr>
        <p:txBody>
          <a:bodyPr wrap="none" rtlCol="0">
            <a:spAutoFit/>
          </a:bodyPr>
          <a:lstStyle/>
          <a:p>
            <a:r>
              <a:rPr lang="tr-TR" dirty="0"/>
              <a:t>Genellikle sektör bilgisi varsa  </a:t>
            </a:r>
            <a:r>
              <a:rPr lang="tr-TR" b="1" dirty="0"/>
              <a:t>SEKTÖR BİLGİSİ, </a:t>
            </a:r>
            <a:r>
              <a:rPr lang="tr-TR" dirty="0"/>
              <a:t>yoksa da eğer tek değişkenli bir şekilde aykırılıkları inceliyorsak</a:t>
            </a:r>
          </a:p>
          <a:p>
            <a:r>
              <a:rPr lang="tr-TR" b="1" dirty="0"/>
              <a:t>BOXPLOT – KUTU GRAFİK ( </a:t>
            </a:r>
            <a:r>
              <a:rPr lang="tr-TR" b="1" dirty="0" err="1"/>
              <a:t>interqualite</a:t>
            </a:r>
            <a:r>
              <a:rPr lang="tr-TR" b="1" dirty="0"/>
              <a:t> – IQR ) </a:t>
            </a:r>
            <a:r>
              <a:rPr lang="tr-TR" dirty="0"/>
              <a:t>yöntemini kullanacağız.</a:t>
            </a:r>
          </a:p>
        </p:txBody>
      </p:sp>
    </p:spTree>
    <p:extLst>
      <p:ext uri="{BB962C8B-B14F-4D97-AF65-F5344CB8AC3E}">
        <p14:creationId xmlns:p14="http://schemas.microsoft.com/office/powerpoint/2010/main" val="3236321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8">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Metin kutusu 1">
            <a:extLst>
              <a:ext uri="{FF2B5EF4-FFF2-40B4-BE49-F238E27FC236}">
                <a16:creationId xmlns:a16="http://schemas.microsoft.com/office/drawing/2014/main" id="{671874AF-2E39-48BA-AD31-822EC2A32D90}"/>
              </a:ext>
            </a:extLst>
          </p:cNvPr>
          <p:cNvSpPr txBox="1"/>
          <p:nvPr/>
        </p:nvSpPr>
        <p:spPr>
          <a:xfrm>
            <a:off x="3204642" y="2353641"/>
            <a:ext cx="5782716" cy="2150719"/>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tr-TR" sz="3600" dirty="0">
                <a:solidFill>
                  <a:srgbClr val="080808"/>
                </a:solidFill>
                <a:latin typeface="+mj-lt"/>
                <a:ea typeface="+mj-ea"/>
                <a:cs typeface="+mj-cs"/>
              </a:rPr>
              <a:t>- </a:t>
            </a:r>
            <a:r>
              <a:rPr lang="en-US" sz="3600" dirty="0">
                <a:solidFill>
                  <a:srgbClr val="080808"/>
                </a:solidFill>
                <a:latin typeface="+mj-lt"/>
                <a:ea typeface="+mj-ea"/>
                <a:cs typeface="+mj-cs"/>
              </a:rPr>
              <a:t>AYKIRI DEĞERLERİ YAKALAMAK</a:t>
            </a:r>
          </a:p>
          <a:p>
            <a:pPr algn="ctr">
              <a:lnSpc>
                <a:spcPct val="90000"/>
              </a:lnSpc>
              <a:spcBef>
                <a:spcPct val="0"/>
              </a:spcBef>
              <a:spcAft>
                <a:spcPts val="600"/>
              </a:spcAft>
            </a:pPr>
            <a:r>
              <a:rPr lang="tr-TR" sz="3600" kern="1200" dirty="0">
                <a:solidFill>
                  <a:srgbClr val="080808"/>
                </a:solidFill>
                <a:latin typeface="+mj-lt"/>
                <a:ea typeface="+mj-ea"/>
                <a:cs typeface="+mj-cs"/>
              </a:rPr>
              <a:t>- AYKIRI DEĞER PROBLEMİNİ ÇÖZMEK</a:t>
            </a:r>
            <a:endParaRPr lang="en-US" sz="3600" kern="1200" dirty="0">
              <a:solidFill>
                <a:srgbClr val="080808"/>
              </a:solidFill>
              <a:latin typeface="+mj-lt"/>
              <a:ea typeface="+mj-ea"/>
              <a:cs typeface="+mj-cs"/>
            </a:endParaRPr>
          </a:p>
        </p:txBody>
      </p:sp>
      <p:sp>
        <p:nvSpPr>
          <p:cNvPr id="23" name="Freeform: Shape 22">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93841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08F609A-0E24-4D19-9726-D92FCB51587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09139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3C66B3C-9B68-4BF0-ACAE-43D7B6F4EF3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6673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4C7B021-F1E5-4698-8916-77096799CBB5}"/>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D78FDD64-7453-4DA3-AA98-95DFC2B54479}"/>
              </a:ext>
            </a:extLst>
          </p:cNvPr>
          <p:cNvSpPr txBox="1"/>
          <p:nvPr/>
        </p:nvSpPr>
        <p:spPr>
          <a:xfrm>
            <a:off x="8391832" y="1991031"/>
            <a:ext cx="3524555" cy="3139321"/>
          </a:xfrm>
          <a:prstGeom prst="rect">
            <a:avLst/>
          </a:prstGeom>
          <a:noFill/>
        </p:spPr>
        <p:txBody>
          <a:bodyPr wrap="none" rtlCol="0">
            <a:spAutoFit/>
          </a:bodyPr>
          <a:lstStyle/>
          <a:p>
            <a:r>
              <a:rPr lang="tr-TR" b="1" dirty="0"/>
              <a:t>A noktasının yoğunluğu </a:t>
            </a:r>
          </a:p>
          <a:p>
            <a:r>
              <a:rPr lang="tr-TR" b="1" dirty="0"/>
              <a:t>diğer noktalara göre çok</a:t>
            </a:r>
          </a:p>
          <a:p>
            <a:r>
              <a:rPr lang="tr-TR" b="1" dirty="0"/>
              <a:t>çok daha düşüktür.</a:t>
            </a:r>
          </a:p>
          <a:p>
            <a:endParaRPr lang="tr-TR" b="1" dirty="0"/>
          </a:p>
          <a:p>
            <a:r>
              <a:rPr lang="tr-TR" b="1" dirty="0" err="1"/>
              <a:t>lof</a:t>
            </a:r>
            <a:r>
              <a:rPr lang="tr-TR" b="1" dirty="0"/>
              <a:t> bu noktaların </a:t>
            </a:r>
            <a:r>
              <a:rPr lang="tr-TR" b="1" dirty="0" err="1"/>
              <a:t>herbiri</a:t>
            </a:r>
            <a:endParaRPr lang="tr-TR" b="1" dirty="0"/>
          </a:p>
          <a:p>
            <a:r>
              <a:rPr lang="tr-TR" b="1" dirty="0"/>
              <a:t>için bir değer vermektedir.</a:t>
            </a:r>
          </a:p>
          <a:p>
            <a:r>
              <a:rPr lang="tr-TR" b="1" dirty="0"/>
              <a:t>Bu skorlar daha sonra kullanılarak</a:t>
            </a:r>
          </a:p>
          <a:p>
            <a:r>
              <a:rPr lang="tr-TR" b="1" dirty="0" err="1"/>
              <a:t>boxplot</a:t>
            </a:r>
            <a:r>
              <a:rPr lang="tr-TR" b="1" dirty="0"/>
              <a:t> </a:t>
            </a:r>
            <a:r>
              <a:rPr lang="tr-TR" b="1" dirty="0" err="1"/>
              <a:t>taki</a:t>
            </a:r>
            <a:r>
              <a:rPr lang="tr-TR" b="1" dirty="0"/>
              <a:t> gibi eşik değer skoru</a:t>
            </a:r>
          </a:p>
          <a:p>
            <a:r>
              <a:rPr lang="tr-TR" b="1" dirty="0"/>
              <a:t>olarak kullanılarak bu skorun</a:t>
            </a:r>
          </a:p>
          <a:p>
            <a:r>
              <a:rPr lang="tr-TR" b="1" dirty="0"/>
              <a:t>altındaki ve üstündeki değerler için</a:t>
            </a:r>
          </a:p>
          <a:p>
            <a:r>
              <a:rPr lang="tr-TR" b="1" dirty="0"/>
              <a:t>aykırı değer incelemesi yapılır.</a:t>
            </a:r>
          </a:p>
        </p:txBody>
      </p:sp>
    </p:spTree>
    <p:extLst>
      <p:ext uri="{BB962C8B-B14F-4D97-AF65-F5344CB8AC3E}">
        <p14:creationId xmlns:p14="http://schemas.microsoft.com/office/powerpoint/2010/main" val="4257198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F0C64F1-EF64-40BB-9D27-31EBA04375B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97565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CB9C40C-479B-4732-B3E2-CD3F2330D31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559573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1A1678D-3DB2-43B0-8F0F-D17444322534}"/>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C9C614D6-13F9-41C6-96FF-303D8160FD65}"/>
              </a:ext>
            </a:extLst>
          </p:cNvPr>
          <p:cNvSpPr txBox="1"/>
          <p:nvPr/>
        </p:nvSpPr>
        <p:spPr>
          <a:xfrm>
            <a:off x="5987845" y="1991032"/>
            <a:ext cx="3167919" cy="369332"/>
          </a:xfrm>
          <a:prstGeom prst="rect">
            <a:avLst/>
          </a:prstGeom>
          <a:noFill/>
        </p:spPr>
        <p:txBody>
          <a:bodyPr wrap="none" rtlCol="0">
            <a:spAutoFit/>
          </a:bodyPr>
          <a:lstStyle/>
          <a:p>
            <a:r>
              <a:rPr lang="tr-TR" dirty="0"/>
              <a:t>BU DURUM NORMAL DEĞİLDİR.</a:t>
            </a:r>
          </a:p>
        </p:txBody>
      </p:sp>
    </p:spTree>
    <p:extLst>
      <p:ext uri="{BB962C8B-B14F-4D97-AF65-F5344CB8AC3E}">
        <p14:creationId xmlns:p14="http://schemas.microsoft.com/office/powerpoint/2010/main" val="2946712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1DC6276-2AEA-44CA-9048-EC6A5DB08716}"/>
              </a:ext>
            </a:extLst>
          </p:cNvPr>
          <p:cNvSpPr txBox="1"/>
          <p:nvPr/>
        </p:nvSpPr>
        <p:spPr>
          <a:xfrm>
            <a:off x="311403" y="2828835"/>
            <a:ext cx="11569193" cy="1200329"/>
          </a:xfrm>
          <a:prstGeom prst="rect">
            <a:avLst/>
          </a:prstGeom>
          <a:noFill/>
        </p:spPr>
        <p:txBody>
          <a:bodyPr wrap="none" rtlCol="0">
            <a:spAutoFit/>
          </a:bodyPr>
          <a:lstStyle/>
          <a:p>
            <a:r>
              <a:rPr lang="tr-TR" sz="2400" b="1" dirty="0"/>
              <a:t>UYGULAMA</a:t>
            </a:r>
          </a:p>
          <a:p>
            <a:r>
              <a:rPr lang="tr-TR" sz="2400" b="1" i="0" dirty="0">
                <a:effectLst/>
                <a:latin typeface="Consolas" panose="020B0609020204030204" pitchFamily="49" charset="0"/>
              </a:rPr>
              <a:t>Çok Değişkenli Aykırı Gözlem Analizi ( LOF - Local </a:t>
            </a:r>
            <a:r>
              <a:rPr lang="tr-TR" sz="2400" b="1" i="0" dirty="0" err="1">
                <a:effectLst/>
                <a:latin typeface="Consolas" panose="020B0609020204030204" pitchFamily="49" charset="0"/>
              </a:rPr>
              <a:t>Outlier</a:t>
            </a:r>
            <a:r>
              <a:rPr lang="tr-TR" sz="2400" b="1" i="0" dirty="0">
                <a:effectLst/>
                <a:latin typeface="Consolas" panose="020B0609020204030204" pitchFamily="49" charset="0"/>
              </a:rPr>
              <a:t> </a:t>
            </a:r>
            <a:r>
              <a:rPr lang="tr-TR" sz="2400" b="1" i="0" dirty="0" err="1">
                <a:effectLst/>
                <a:latin typeface="Consolas" panose="020B0609020204030204" pitchFamily="49" charset="0"/>
              </a:rPr>
              <a:t>Factor</a:t>
            </a:r>
            <a:r>
              <a:rPr lang="tr-TR" sz="2400" b="1" i="0" dirty="0">
                <a:effectLst/>
                <a:latin typeface="Consolas" panose="020B0609020204030204" pitchFamily="49" charset="0"/>
              </a:rPr>
              <a:t> )</a:t>
            </a:r>
          </a:p>
          <a:p>
            <a:endParaRPr lang="tr-TR" sz="2400" b="1" dirty="0"/>
          </a:p>
        </p:txBody>
      </p:sp>
    </p:spTree>
    <p:extLst>
      <p:ext uri="{BB962C8B-B14F-4D97-AF65-F5344CB8AC3E}">
        <p14:creationId xmlns:p14="http://schemas.microsoft.com/office/powerpoint/2010/main" val="2770691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AC0D8D0-DB81-48E3-A387-29A4580A88F3}"/>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29B8060-03E9-4A36-86AD-0C0D26395722}"/>
              </a:ext>
            </a:extLst>
          </p:cNvPr>
          <p:cNvSpPr txBox="1"/>
          <p:nvPr/>
        </p:nvSpPr>
        <p:spPr>
          <a:xfrm>
            <a:off x="844061" y="3629465"/>
            <a:ext cx="10606173" cy="2308324"/>
          </a:xfrm>
          <a:prstGeom prst="rect">
            <a:avLst/>
          </a:prstGeom>
          <a:noFill/>
        </p:spPr>
        <p:txBody>
          <a:bodyPr wrap="none" rtlCol="0">
            <a:spAutoFit/>
          </a:bodyPr>
          <a:lstStyle/>
          <a:p>
            <a:r>
              <a:rPr lang="tr-TR" dirty="0"/>
              <a:t>Önemli problemlerden biridir.</a:t>
            </a:r>
          </a:p>
          <a:p>
            <a:endParaRPr lang="tr-TR" dirty="0"/>
          </a:p>
          <a:p>
            <a:r>
              <a:rPr lang="tr-TR" dirty="0"/>
              <a:t>Veri girişleri</a:t>
            </a:r>
          </a:p>
          <a:p>
            <a:r>
              <a:rPr lang="tr-TR" dirty="0"/>
              <a:t>Tablo birleştirme işlemleri</a:t>
            </a:r>
          </a:p>
          <a:p>
            <a:r>
              <a:rPr lang="tr-TR" dirty="0"/>
              <a:t>Değişken dönüştürme işlemleri gibi işlemlerde ortaya çıkmaktadır.</a:t>
            </a:r>
          </a:p>
          <a:p>
            <a:endParaRPr lang="tr-TR" dirty="0"/>
          </a:p>
          <a:p>
            <a:r>
              <a:rPr lang="tr-TR" dirty="0"/>
              <a:t>Eksik verileri silebiliriz yada doldurabiliriz. Bu iki çözümde bazı problemleri çözebileceği gibi bazı problemlere de</a:t>
            </a:r>
          </a:p>
          <a:p>
            <a:r>
              <a:rPr lang="tr-TR" dirty="0"/>
              <a:t>yol açabilir.</a:t>
            </a:r>
          </a:p>
        </p:txBody>
      </p:sp>
    </p:spTree>
    <p:extLst>
      <p:ext uri="{BB962C8B-B14F-4D97-AF65-F5344CB8AC3E}">
        <p14:creationId xmlns:p14="http://schemas.microsoft.com/office/powerpoint/2010/main" val="1243459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4787F46-D066-4B50-8352-E79A9D394A6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13887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ECB43AA-FFE4-4AB9-9C54-FF1E1B2E24C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13517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CE4E931-B730-40AE-92B8-130698ED39C1}"/>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D0197D13-30C0-4D9D-ADC3-D2584597479F}"/>
              </a:ext>
            </a:extLst>
          </p:cNvPr>
          <p:cNvSpPr txBox="1"/>
          <p:nvPr/>
        </p:nvSpPr>
        <p:spPr>
          <a:xfrm>
            <a:off x="3760839" y="4572000"/>
            <a:ext cx="4337021" cy="369332"/>
          </a:xfrm>
          <a:prstGeom prst="rect">
            <a:avLst/>
          </a:prstGeom>
          <a:noFill/>
        </p:spPr>
        <p:txBody>
          <a:bodyPr wrap="none" rtlCol="0">
            <a:spAutoFit/>
          </a:bodyPr>
          <a:lstStyle/>
          <a:p>
            <a:r>
              <a:rPr lang="tr-TR" dirty="0"/>
              <a:t>*Çok Değişkenli İstatistiksel Yöntemler Kitabı</a:t>
            </a:r>
          </a:p>
        </p:txBody>
      </p:sp>
      <p:sp>
        <p:nvSpPr>
          <p:cNvPr id="4" name="Metin kutusu 3">
            <a:extLst>
              <a:ext uri="{FF2B5EF4-FFF2-40B4-BE49-F238E27FC236}">
                <a16:creationId xmlns:a16="http://schemas.microsoft.com/office/drawing/2014/main" id="{0E80FA8C-E39A-422E-95DE-BB817778AAE6}"/>
              </a:ext>
            </a:extLst>
          </p:cNvPr>
          <p:cNvSpPr txBox="1"/>
          <p:nvPr/>
        </p:nvSpPr>
        <p:spPr>
          <a:xfrm>
            <a:off x="1283110" y="5442155"/>
            <a:ext cx="9905212" cy="646331"/>
          </a:xfrm>
          <a:prstGeom prst="rect">
            <a:avLst/>
          </a:prstGeom>
          <a:noFill/>
        </p:spPr>
        <p:txBody>
          <a:bodyPr wrap="none" rtlCol="0">
            <a:spAutoFit/>
          </a:bodyPr>
          <a:lstStyle/>
          <a:p>
            <a:r>
              <a:rPr lang="tr-TR" dirty="0"/>
              <a:t>Eksiklikler eğer rastgele oluşmuş ise gözlemi silebiliriz. Aksi taktirde bunlar yapısal problemlerden dolayı </a:t>
            </a:r>
          </a:p>
          <a:p>
            <a:r>
              <a:rPr lang="tr-TR" dirty="0"/>
              <a:t>meydana gelmiş olabilir, bunları olduğu şekliyle silmek bazı problemlere sebep olabilir.</a:t>
            </a:r>
          </a:p>
        </p:txBody>
      </p:sp>
    </p:spTree>
    <p:extLst>
      <p:ext uri="{BB962C8B-B14F-4D97-AF65-F5344CB8AC3E}">
        <p14:creationId xmlns:p14="http://schemas.microsoft.com/office/powerpoint/2010/main" val="283482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33030D9-10C1-42C9-A1EA-ADC7B45F4A3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44116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F111C4F-4FC5-4813-817F-2E3C4597619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4031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A3ED1D0-F837-4A35-90AF-8D73963EE57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88753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D54648F-ED3C-438B-B8EF-EBE3F72D709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F2DA608-F689-4BC1-BA49-810C46C67AC0}"/>
              </a:ext>
            </a:extLst>
          </p:cNvPr>
          <p:cNvSpPr txBox="1"/>
          <p:nvPr/>
        </p:nvSpPr>
        <p:spPr>
          <a:xfrm>
            <a:off x="3480619" y="5220929"/>
            <a:ext cx="4071627" cy="369332"/>
          </a:xfrm>
          <a:prstGeom prst="rect">
            <a:avLst/>
          </a:prstGeom>
          <a:noFill/>
        </p:spPr>
        <p:txBody>
          <a:bodyPr wrap="none" rtlCol="0">
            <a:spAutoFit/>
          </a:bodyPr>
          <a:lstStyle/>
          <a:p>
            <a:r>
              <a:rPr lang="tr-TR" dirty="0"/>
              <a:t>Gözlem yapılmamış ya da 0 ( sıfır ) olabilir.</a:t>
            </a:r>
          </a:p>
        </p:txBody>
      </p:sp>
    </p:spTree>
    <p:extLst>
      <p:ext uri="{BB962C8B-B14F-4D97-AF65-F5344CB8AC3E}">
        <p14:creationId xmlns:p14="http://schemas.microsoft.com/office/powerpoint/2010/main" val="1825831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360F4E76-B7A3-4C90-98AA-932F1FEEEEFA}"/>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87C6EC40-96DC-4D55-8483-B4F0F7FBC1E0}"/>
              </a:ext>
            </a:extLst>
          </p:cNvPr>
          <p:cNvSpPr txBox="1"/>
          <p:nvPr/>
        </p:nvSpPr>
        <p:spPr>
          <a:xfrm>
            <a:off x="9453716" y="4675239"/>
            <a:ext cx="1716496" cy="646331"/>
          </a:xfrm>
          <a:prstGeom prst="rect">
            <a:avLst/>
          </a:prstGeom>
          <a:noFill/>
        </p:spPr>
        <p:txBody>
          <a:bodyPr wrap="none" rtlCol="0">
            <a:spAutoFit/>
          </a:bodyPr>
          <a:lstStyle/>
          <a:p>
            <a:r>
              <a:rPr lang="tr-TR" dirty="0"/>
              <a:t>99 değişken tam</a:t>
            </a:r>
          </a:p>
          <a:p>
            <a:r>
              <a:rPr lang="tr-TR" dirty="0"/>
              <a:t>bir tane eksik</a:t>
            </a:r>
          </a:p>
        </p:txBody>
      </p:sp>
    </p:spTree>
    <p:extLst>
      <p:ext uri="{BB962C8B-B14F-4D97-AF65-F5344CB8AC3E}">
        <p14:creationId xmlns:p14="http://schemas.microsoft.com/office/powerpoint/2010/main" val="1462905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1D228315-C94B-4908-83E3-40AD812F2311}"/>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9723645-0680-4816-9740-724E3D78212E}"/>
              </a:ext>
            </a:extLst>
          </p:cNvPr>
          <p:cNvSpPr txBox="1"/>
          <p:nvPr/>
        </p:nvSpPr>
        <p:spPr>
          <a:xfrm>
            <a:off x="707923" y="1946786"/>
            <a:ext cx="1306768" cy="369332"/>
          </a:xfrm>
          <a:prstGeom prst="rect">
            <a:avLst/>
          </a:prstGeom>
          <a:noFill/>
        </p:spPr>
        <p:txBody>
          <a:bodyPr wrap="none" rtlCol="0">
            <a:spAutoFit/>
          </a:bodyPr>
          <a:lstStyle/>
          <a:p>
            <a:r>
              <a:rPr lang="tr-TR" dirty="0" err="1"/>
              <a:t>Rubin</a:t>
            </a:r>
            <a:r>
              <a:rPr lang="tr-TR" dirty="0"/>
              <a:t>, 1976</a:t>
            </a:r>
          </a:p>
        </p:txBody>
      </p:sp>
    </p:spTree>
    <p:extLst>
      <p:ext uri="{BB962C8B-B14F-4D97-AF65-F5344CB8AC3E}">
        <p14:creationId xmlns:p14="http://schemas.microsoft.com/office/powerpoint/2010/main" val="3104057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CDCEB4D-9857-4954-8A11-5449F78497A1}"/>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3397C056-2764-4505-AE05-E4F75117908A}"/>
              </a:ext>
            </a:extLst>
          </p:cNvPr>
          <p:cNvSpPr txBox="1"/>
          <p:nvPr/>
        </p:nvSpPr>
        <p:spPr>
          <a:xfrm>
            <a:off x="840659" y="2934929"/>
            <a:ext cx="2808846" cy="369332"/>
          </a:xfrm>
          <a:prstGeom prst="rect">
            <a:avLst/>
          </a:prstGeom>
          <a:noFill/>
        </p:spPr>
        <p:txBody>
          <a:bodyPr wrap="none" rtlCol="0">
            <a:spAutoFit/>
          </a:bodyPr>
          <a:lstStyle/>
          <a:p>
            <a:r>
              <a:rPr lang="tr-TR" dirty="0"/>
              <a:t>Pratikte uygulanan teknikler</a:t>
            </a:r>
          </a:p>
        </p:txBody>
      </p:sp>
      <p:cxnSp>
        <p:nvCxnSpPr>
          <p:cNvPr id="5" name="Düz Ok Bağlayıcısı 4">
            <a:extLst>
              <a:ext uri="{FF2B5EF4-FFF2-40B4-BE49-F238E27FC236}">
                <a16:creationId xmlns:a16="http://schemas.microsoft.com/office/drawing/2014/main" id="{EB10E88D-3560-42C8-B9B7-E0426D6EDBB2}"/>
              </a:ext>
            </a:extLst>
          </p:cNvPr>
          <p:cNvCxnSpPr/>
          <p:nvPr/>
        </p:nvCxnSpPr>
        <p:spPr>
          <a:xfrm flipV="1">
            <a:off x="2241755" y="2492477"/>
            <a:ext cx="1769806" cy="398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Düz Ok Bağlayıcısı 6">
            <a:extLst>
              <a:ext uri="{FF2B5EF4-FFF2-40B4-BE49-F238E27FC236}">
                <a16:creationId xmlns:a16="http://schemas.microsoft.com/office/drawing/2014/main" id="{C1C2967A-93F4-4AD7-ABF5-A172FC0E9F03}"/>
              </a:ext>
            </a:extLst>
          </p:cNvPr>
          <p:cNvCxnSpPr/>
          <p:nvPr/>
        </p:nvCxnSpPr>
        <p:spPr>
          <a:xfrm>
            <a:off x="2245082" y="3304261"/>
            <a:ext cx="1736075" cy="104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28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D45577C-0E25-445E-A154-B9644B90F72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04294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5BC3516F-DB94-482B-BFB7-28164CCB0A8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66868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05865C9-5B4B-4EFA-9CD2-D226A162368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75827B0F-5A57-4838-8B1A-63E747BEB576}"/>
              </a:ext>
            </a:extLst>
          </p:cNvPr>
          <p:cNvSpPr txBox="1"/>
          <p:nvPr/>
        </p:nvSpPr>
        <p:spPr>
          <a:xfrm flipH="1">
            <a:off x="383341" y="1322363"/>
            <a:ext cx="10800473" cy="3970318"/>
          </a:xfrm>
          <a:prstGeom prst="rect">
            <a:avLst/>
          </a:prstGeom>
          <a:noFill/>
        </p:spPr>
        <p:txBody>
          <a:bodyPr wrap="square" rtlCol="0">
            <a:spAutoFit/>
          </a:bodyPr>
          <a:lstStyle/>
          <a:p>
            <a:r>
              <a:rPr lang="tr-TR" dirty="0"/>
              <a:t>Genelde pratikte eksikliğini sap-</a:t>
            </a:r>
          </a:p>
          <a:p>
            <a:r>
              <a:rPr lang="tr-TR" dirty="0" err="1"/>
              <a:t>tamış</a:t>
            </a:r>
            <a:r>
              <a:rPr lang="tr-TR" dirty="0"/>
              <a:t> olduğumuz bir değişkenin </a:t>
            </a:r>
          </a:p>
          <a:p>
            <a:r>
              <a:rPr lang="tr-TR" dirty="0"/>
              <a:t>eğer içerisinde %70 ve civarında</a:t>
            </a:r>
          </a:p>
          <a:p>
            <a:r>
              <a:rPr lang="tr-TR" dirty="0"/>
              <a:t>eksiklik varsa bu değişkeni komple </a:t>
            </a:r>
          </a:p>
          <a:p>
            <a:r>
              <a:rPr lang="tr-TR" dirty="0"/>
              <a:t>silmiş olacağız.</a:t>
            </a:r>
          </a:p>
          <a:p>
            <a:endParaRPr lang="tr-TR" dirty="0"/>
          </a:p>
          <a:p>
            <a:r>
              <a:rPr lang="tr-TR" dirty="0"/>
              <a:t>Yada bir gözlem biriminin içerisinde belirli bir orandan daha fazla eksiklik varsa mesela bu %50-60 olabilir, bu gözlemleri direk sileceğiz. </a:t>
            </a:r>
          </a:p>
          <a:p>
            <a:endParaRPr lang="tr-TR" dirty="0"/>
          </a:p>
          <a:p>
            <a:r>
              <a:rPr lang="tr-TR" dirty="0"/>
              <a:t>Neden? Çünkü ilgili gözlem birimi örneğin diğer değişkenlerin %50-60 </a:t>
            </a:r>
            <a:r>
              <a:rPr lang="tr-TR" dirty="0" err="1"/>
              <a:t>ında</a:t>
            </a:r>
            <a:r>
              <a:rPr lang="tr-TR" dirty="0"/>
              <a:t> hiçbir bilgiye sahip değil. Dolaysıyla bu gözlem biriminin çalışmada tutulmasının hiçbir anlamı yok.</a:t>
            </a:r>
          </a:p>
          <a:p>
            <a:endParaRPr lang="tr-TR" dirty="0"/>
          </a:p>
          <a:p>
            <a:r>
              <a:rPr lang="tr-TR" dirty="0"/>
              <a:t>Benzer şekilde eğer bir değişkenin değerleri incelendiğinde bunun da içerisinde %50-60 eksiklik varsa, e bu durumda bu değişkeninde veri setinde durmasının bir anlamı yok. diye düşünerek bu değişkeni sileceğiz.</a:t>
            </a:r>
          </a:p>
        </p:txBody>
      </p:sp>
    </p:spTree>
    <p:extLst>
      <p:ext uri="{BB962C8B-B14F-4D97-AF65-F5344CB8AC3E}">
        <p14:creationId xmlns:p14="http://schemas.microsoft.com/office/powerpoint/2010/main" val="1040998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681E5FC-7A60-4AAD-B128-11E87FD591FF}"/>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8F44F685-842D-49C5-B849-639CDB53167F}"/>
              </a:ext>
            </a:extLst>
          </p:cNvPr>
          <p:cNvSpPr txBox="1"/>
          <p:nvPr/>
        </p:nvSpPr>
        <p:spPr>
          <a:xfrm>
            <a:off x="534572" y="5148775"/>
            <a:ext cx="2590133" cy="369332"/>
          </a:xfrm>
          <a:prstGeom prst="rect">
            <a:avLst/>
          </a:prstGeom>
          <a:noFill/>
        </p:spPr>
        <p:txBody>
          <a:bodyPr wrap="none" rtlCol="0">
            <a:spAutoFit/>
          </a:bodyPr>
          <a:lstStyle/>
          <a:p>
            <a:r>
              <a:rPr lang="tr-TR" b="1" dirty="0"/>
              <a:t>İLERİ SEVİYE YÖNTEMLER</a:t>
            </a:r>
          </a:p>
        </p:txBody>
      </p:sp>
      <p:cxnSp>
        <p:nvCxnSpPr>
          <p:cNvPr id="5" name="Düz Ok Bağlayıcısı 4">
            <a:extLst>
              <a:ext uri="{FF2B5EF4-FFF2-40B4-BE49-F238E27FC236}">
                <a16:creationId xmlns:a16="http://schemas.microsoft.com/office/drawing/2014/main" id="{4D759069-8E4B-4C4B-A615-4F5E67D2ED40}"/>
              </a:ext>
            </a:extLst>
          </p:cNvPr>
          <p:cNvCxnSpPr/>
          <p:nvPr/>
        </p:nvCxnSpPr>
        <p:spPr>
          <a:xfrm flipV="1">
            <a:off x="3137095" y="4951828"/>
            <a:ext cx="703385" cy="422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038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1D44C039-77BD-4984-98F4-70C1748C1079}"/>
              </a:ext>
            </a:extLst>
          </p:cNvPr>
          <p:cNvSpPr txBox="1"/>
          <p:nvPr/>
        </p:nvSpPr>
        <p:spPr>
          <a:xfrm>
            <a:off x="4898396" y="2890391"/>
            <a:ext cx="2395207" cy="1077218"/>
          </a:xfrm>
          <a:prstGeom prst="rect">
            <a:avLst/>
          </a:prstGeom>
          <a:noFill/>
        </p:spPr>
        <p:txBody>
          <a:bodyPr wrap="none" rtlCol="0">
            <a:spAutoFit/>
          </a:bodyPr>
          <a:lstStyle/>
          <a:p>
            <a:pPr algn="ctr"/>
            <a:r>
              <a:rPr lang="tr-TR" sz="3200" dirty="0"/>
              <a:t>HIZLI ÇÖZÜM</a:t>
            </a:r>
          </a:p>
          <a:p>
            <a:pPr algn="ctr"/>
            <a:r>
              <a:rPr lang="tr-TR" sz="3200" dirty="0"/>
              <a:t>UYGULAMA</a:t>
            </a:r>
          </a:p>
        </p:txBody>
      </p:sp>
    </p:spTree>
    <p:extLst>
      <p:ext uri="{BB962C8B-B14F-4D97-AF65-F5344CB8AC3E}">
        <p14:creationId xmlns:p14="http://schemas.microsoft.com/office/powerpoint/2010/main" val="660439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D44129A-E59C-4F9C-827E-C6F1F99AEE3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91839BF-5681-4765-A67D-4F7A46A9E36F}"/>
              </a:ext>
            </a:extLst>
          </p:cNvPr>
          <p:cNvSpPr txBox="1"/>
          <p:nvPr/>
        </p:nvSpPr>
        <p:spPr>
          <a:xfrm>
            <a:off x="3756074" y="3429000"/>
            <a:ext cx="1291187" cy="369332"/>
          </a:xfrm>
          <a:prstGeom prst="rect">
            <a:avLst/>
          </a:prstGeom>
          <a:noFill/>
        </p:spPr>
        <p:txBody>
          <a:bodyPr wrap="none" rtlCol="0">
            <a:spAutoFit/>
          </a:bodyPr>
          <a:lstStyle/>
          <a:p>
            <a:r>
              <a:rPr lang="tr-TR" dirty="0"/>
              <a:t>UYGULAMA</a:t>
            </a:r>
          </a:p>
        </p:txBody>
      </p:sp>
    </p:spTree>
    <p:extLst>
      <p:ext uri="{BB962C8B-B14F-4D97-AF65-F5344CB8AC3E}">
        <p14:creationId xmlns:p14="http://schemas.microsoft.com/office/powerpoint/2010/main" val="1168081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25E5576C-6B76-4250-978F-6C9ACAE0B727}"/>
              </a:ext>
            </a:extLst>
          </p:cNvPr>
          <p:cNvSpPr txBox="1"/>
          <p:nvPr/>
        </p:nvSpPr>
        <p:spPr>
          <a:xfrm>
            <a:off x="3995225" y="2546252"/>
            <a:ext cx="2028697" cy="646331"/>
          </a:xfrm>
          <a:prstGeom prst="rect">
            <a:avLst/>
          </a:prstGeom>
          <a:noFill/>
        </p:spPr>
        <p:txBody>
          <a:bodyPr wrap="none" rtlCol="0">
            <a:spAutoFit/>
          </a:bodyPr>
          <a:lstStyle/>
          <a:p>
            <a:r>
              <a:rPr lang="tr-TR" dirty="0"/>
              <a:t>SİLME YÖNTEMLERİ</a:t>
            </a:r>
          </a:p>
          <a:p>
            <a:r>
              <a:rPr lang="tr-TR" dirty="0"/>
              <a:t>UYGULAMA</a:t>
            </a:r>
          </a:p>
        </p:txBody>
      </p:sp>
    </p:spTree>
    <p:extLst>
      <p:ext uri="{BB962C8B-B14F-4D97-AF65-F5344CB8AC3E}">
        <p14:creationId xmlns:p14="http://schemas.microsoft.com/office/powerpoint/2010/main" val="1119899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47903A6F-55BF-4007-A2D4-8616565A378F}"/>
              </a:ext>
            </a:extLst>
          </p:cNvPr>
          <p:cNvSpPr txBox="1"/>
          <p:nvPr/>
        </p:nvSpPr>
        <p:spPr>
          <a:xfrm>
            <a:off x="3474720" y="2461846"/>
            <a:ext cx="3832268" cy="646331"/>
          </a:xfrm>
          <a:prstGeom prst="rect">
            <a:avLst/>
          </a:prstGeom>
          <a:noFill/>
        </p:spPr>
        <p:txBody>
          <a:bodyPr wrap="none" rtlCol="0">
            <a:spAutoFit/>
          </a:bodyPr>
          <a:lstStyle/>
          <a:p>
            <a:r>
              <a:rPr lang="tr-TR" dirty="0"/>
              <a:t>EKSİK DEĞERLERE BASİT DEĞER ATAMA</a:t>
            </a:r>
          </a:p>
          <a:p>
            <a:r>
              <a:rPr lang="tr-TR" dirty="0"/>
              <a:t>UYGULAMA</a:t>
            </a:r>
          </a:p>
        </p:txBody>
      </p:sp>
    </p:spTree>
    <p:extLst>
      <p:ext uri="{BB962C8B-B14F-4D97-AF65-F5344CB8AC3E}">
        <p14:creationId xmlns:p14="http://schemas.microsoft.com/office/powerpoint/2010/main" val="3728774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28A8B460-E43E-4E2D-90BF-A98910FBFDDE}"/>
              </a:ext>
            </a:extLst>
          </p:cNvPr>
          <p:cNvSpPr txBox="1"/>
          <p:nvPr/>
        </p:nvSpPr>
        <p:spPr>
          <a:xfrm>
            <a:off x="3049172" y="3240817"/>
            <a:ext cx="6098344" cy="646331"/>
          </a:xfrm>
          <a:prstGeom prst="rect">
            <a:avLst/>
          </a:prstGeom>
          <a:noFill/>
        </p:spPr>
        <p:txBody>
          <a:bodyPr wrap="square">
            <a:spAutoFit/>
          </a:bodyPr>
          <a:lstStyle/>
          <a:p>
            <a:pPr algn="l" fontAlgn="base"/>
            <a:r>
              <a:rPr lang="tr-TR" b="1" i="0" dirty="0">
                <a:solidFill>
                  <a:srgbClr val="253342"/>
                </a:solidFill>
                <a:effectLst/>
                <a:latin typeface="GreycliffCF"/>
              </a:rPr>
              <a:t>Kategorik Değişken </a:t>
            </a:r>
            <a:r>
              <a:rPr lang="tr-TR" b="1" i="0" dirty="0" err="1">
                <a:solidFill>
                  <a:srgbClr val="253342"/>
                </a:solidFill>
                <a:effectLst/>
                <a:latin typeface="GreycliffCF"/>
              </a:rPr>
              <a:t>Kırılımında</a:t>
            </a:r>
            <a:r>
              <a:rPr lang="tr-TR" b="1" i="0" dirty="0">
                <a:solidFill>
                  <a:srgbClr val="253342"/>
                </a:solidFill>
                <a:effectLst/>
                <a:latin typeface="GreycliffCF"/>
              </a:rPr>
              <a:t> Değer Atama</a:t>
            </a:r>
          </a:p>
          <a:p>
            <a:pPr algn="l" fontAlgn="base"/>
            <a:r>
              <a:rPr lang="tr-TR" b="1" dirty="0">
                <a:solidFill>
                  <a:srgbClr val="253342"/>
                </a:solidFill>
                <a:latin typeface="GreycliffCF"/>
              </a:rPr>
              <a:t>UYGULAMA</a:t>
            </a:r>
            <a:endParaRPr lang="tr-TR" b="1" i="0" dirty="0">
              <a:solidFill>
                <a:srgbClr val="253342"/>
              </a:solidFill>
              <a:effectLst/>
              <a:latin typeface="GreycliffCF"/>
            </a:endParaRPr>
          </a:p>
        </p:txBody>
      </p:sp>
    </p:spTree>
    <p:extLst>
      <p:ext uri="{BB962C8B-B14F-4D97-AF65-F5344CB8AC3E}">
        <p14:creationId xmlns:p14="http://schemas.microsoft.com/office/powerpoint/2010/main" val="1836586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8BBC5A8C-3161-4F90-A403-585A173A4887}"/>
              </a:ext>
            </a:extLst>
          </p:cNvPr>
          <p:cNvSpPr txBox="1"/>
          <p:nvPr/>
        </p:nvSpPr>
        <p:spPr>
          <a:xfrm>
            <a:off x="3046828" y="3244334"/>
            <a:ext cx="6098344" cy="646331"/>
          </a:xfrm>
          <a:prstGeom prst="rect">
            <a:avLst/>
          </a:prstGeom>
          <a:noFill/>
        </p:spPr>
        <p:txBody>
          <a:bodyPr wrap="square">
            <a:spAutoFit/>
          </a:bodyPr>
          <a:lstStyle/>
          <a:p>
            <a:pPr algn="l" fontAlgn="base"/>
            <a:r>
              <a:rPr lang="tr-TR" b="1" i="0" dirty="0">
                <a:solidFill>
                  <a:srgbClr val="253342"/>
                </a:solidFill>
                <a:effectLst/>
                <a:latin typeface="GreycliffCF"/>
              </a:rPr>
              <a:t>Kategorik Değişkenlerde Değer Atama</a:t>
            </a:r>
          </a:p>
          <a:p>
            <a:pPr algn="l" fontAlgn="base"/>
            <a:r>
              <a:rPr lang="tr-TR" b="1" i="0" dirty="0">
                <a:solidFill>
                  <a:srgbClr val="253342"/>
                </a:solidFill>
                <a:effectLst/>
                <a:latin typeface="GreycliffCF"/>
              </a:rPr>
              <a:t>UYGULAMA</a:t>
            </a:r>
          </a:p>
        </p:txBody>
      </p:sp>
    </p:spTree>
    <p:extLst>
      <p:ext uri="{BB962C8B-B14F-4D97-AF65-F5344CB8AC3E}">
        <p14:creationId xmlns:p14="http://schemas.microsoft.com/office/powerpoint/2010/main" val="683382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E928608D-BBDD-46AA-A68B-66784806D244}"/>
              </a:ext>
            </a:extLst>
          </p:cNvPr>
          <p:cNvSpPr txBox="1"/>
          <p:nvPr/>
        </p:nvSpPr>
        <p:spPr>
          <a:xfrm>
            <a:off x="5050302" y="2602523"/>
            <a:ext cx="1291187" cy="369332"/>
          </a:xfrm>
          <a:prstGeom prst="rect">
            <a:avLst/>
          </a:prstGeom>
          <a:noFill/>
        </p:spPr>
        <p:txBody>
          <a:bodyPr wrap="none" rtlCol="0">
            <a:spAutoFit/>
          </a:bodyPr>
          <a:lstStyle/>
          <a:p>
            <a:r>
              <a:rPr lang="tr-TR" dirty="0"/>
              <a:t>UYGULAMA</a:t>
            </a:r>
          </a:p>
        </p:txBody>
      </p:sp>
    </p:spTree>
    <p:extLst>
      <p:ext uri="{BB962C8B-B14F-4D97-AF65-F5344CB8AC3E}">
        <p14:creationId xmlns:p14="http://schemas.microsoft.com/office/powerpoint/2010/main" val="415575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FF331708-BE79-4340-9C5D-70922616022D}"/>
              </a:ext>
            </a:extLst>
          </p:cNvPr>
          <p:cNvSpPr txBox="1"/>
          <p:nvPr/>
        </p:nvSpPr>
        <p:spPr>
          <a:xfrm>
            <a:off x="3356903" y="385075"/>
            <a:ext cx="5478194" cy="369332"/>
          </a:xfrm>
          <a:prstGeom prst="rect">
            <a:avLst/>
          </a:prstGeom>
          <a:noFill/>
        </p:spPr>
        <p:txBody>
          <a:bodyPr wrap="square">
            <a:spAutoFit/>
          </a:bodyPr>
          <a:lstStyle/>
          <a:p>
            <a:r>
              <a:rPr lang="tr-TR" b="0" i="0" dirty="0">
                <a:solidFill>
                  <a:srgbClr val="5F6B76"/>
                </a:solidFill>
                <a:effectLst/>
                <a:latin typeface="GreycliffCF"/>
              </a:rPr>
              <a:t>Değişken (Veri ) Dönüşümü ve Standartlaştırma </a:t>
            </a:r>
            <a:r>
              <a:rPr lang="tr-TR" dirty="0">
                <a:solidFill>
                  <a:srgbClr val="5F6B76"/>
                </a:solidFill>
                <a:latin typeface="GreycliffCF"/>
              </a:rPr>
              <a:t>İ</a:t>
            </a:r>
            <a:r>
              <a:rPr lang="tr-TR" b="0" i="0" dirty="0">
                <a:solidFill>
                  <a:srgbClr val="5F6B76"/>
                </a:solidFill>
                <a:effectLst/>
                <a:latin typeface="GreycliffCF"/>
              </a:rPr>
              <a:t>şlemleri</a:t>
            </a:r>
            <a:endParaRPr lang="tr-TR" dirty="0"/>
          </a:p>
        </p:txBody>
      </p:sp>
      <p:sp>
        <p:nvSpPr>
          <p:cNvPr id="4" name="Metin kutusu 3">
            <a:extLst>
              <a:ext uri="{FF2B5EF4-FFF2-40B4-BE49-F238E27FC236}">
                <a16:creationId xmlns:a16="http://schemas.microsoft.com/office/drawing/2014/main" id="{8A3E84D2-0242-426E-AFF7-EF576A82C426}"/>
              </a:ext>
            </a:extLst>
          </p:cNvPr>
          <p:cNvSpPr txBox="1"/>
          <p:nvPr/>
        </p:nvSpPr>
        <p:spPr>
          <a:xfrm>
            <a:off x="575792" y="840614"/>
            <a:ext cx="11040415" cy="5632311"/>
          </a:xfrm>
          <a:prstGeom prst="rect">
            <a:avLst/>
          </a:prstGeom>
          <a:noFill/>
        </p:spPr>
        <p:txBody>
          <a:bodyPr wrap="square" rtlCol="0">
            <a:spAutoFit/>
          </a:bodyPr>
          <a:lstStyle/>
          <a:p>
            <a:r>
              <a:rPr lang="tr-TR" dirty="0"/>
              <a:t>Aralarındaki Fark :</a:t>
            </a:r>
          </a:p>
          <a:p>
            <a:endParaRPr lang="tr-TR" dirty="0"/>
          </a:p>
          <a:p>
            <a:r>
              <a:rPr lang="tr-TR" b="1" dirty="0"/>
              <a:t>Değişken Standardizasyonu </a:t>
            </a:r>
            <a:r>
              <a:rPr lang="tr-TR" dirty="0"/>
              <a:t>: Değişkenin kendi içindeki varyans yapısı bilgi yapısı bozulmaz. Fakat belirli bir standarda oturtulur. Örneğin değişken olduğu şekliyle durduğunda, örneğin 10 değerini düşünelim. 10 değeri büyükten küçüğe doğru sıralandığında 80. sırada. Bu değişken standartlaştırıldığında bu 10 değeri muhtemelen 1 2 gibi bir değer olacak. Veya 0 ile 1 arasında bir değer olacak. Fakat veri seti yine küçükten büyüğe sıralandığında bu değer yine 80. değere karşılık geliyor olacak. </a:t>
            </a:r>
          </a:p>
          <a:p>
            <a:r>
              <a:rPr lang="tr-TR" dirty="0"/>
              <a:t>Dolayısıyla bir değişken standartlaştırıldığında değişkenin değerleri değişecektir, belirli bir formata sokulacaktır fakat taşımış olduğu yayılım dağılım bilgisinin özütü, direk kendisi değil, mevcutta kalıyor olacaktır yani değişmeyecektir.</a:t>
            </a:r>
          </a:p>
          <a:p>
            <a:r>
              <a:rPr lang="tr-TR" dirty="0"/>
              <a:t>Değişkenin tüm ortalama, standart sapma, varyans gibi değerleri değişecektir ama taşımış olduğu bilginin değişken içindeki yayılımı, dağılımı, mevcut durumu değişmeyecektir. Bu standartlaştırma işlemidir.</a:t>
            </a:r>
          </a:p>
          <a:p>
            <a:endParaRPr lang="tr-TR" dirty="0"/>
          </a:p>
          <a:p>
            <a:r>
              <a:rPr lang="tr-TR" b="1" dirty="0"/>
              <a:t>Değişken Dönüştürmek : </a:t>
            </a:r>
            <a:r>
              <a:rPr lang="tr-TR" dirty="0"/>
              <a:t>Dönüştürülen bir değişkenin taşıdığı bilginin taşındığı şekliyle kalamaması demektir. Örneğin "cinsiyet" değişkenini düşünelim. Kadın – Erkek şeklindedir. Bunu dönüştürdüğümüzde mesela 0(sıfır) 1(bir) dediğimizde yapı değişmiş olacaktır. Veya örneğin "yaş" değişkenini 0-10 yaş arasını çocuk olarak veya 1(bir) sınıfı olarak değiştir. 10-10 yaş arasını genç olarak gibi.</a:t>
            </a:r>
          </a:p>
          <a:p>
            <a:r>
              <a:rPr lang="tr-TR" dirty="0"/>
              <a:t>Genelde dönüştürme işlemleri veri setinin taşıdığı bilginin özütünü bozar. Yada amaçlarına yönelik olarak onları numeric olarak ifade etmek gerekir. Numeric temsiller yaratır. Örneğin cinsiyet de olduğu gibi kadın erkek string değerlerini bazı fonksiyonların beklentilerinden dolayı 1 0 olarak değiştirir. Aslında taşıdığı bilgi bu açıdan değişmemiş olur ama yapısı değişir. </a:t>
            </a:r>
            <a:endParaRPr lang="tr-TR" b="1" dirty="0"/>
          </a:p>
        </p:txBody>
      </p:sp>
    </p:spTree>
    <p:extLst>
      <p:ext uri="{BB962C8B-B14F-4D97-AF65-F5344CB8AC3E}">
        <p14:creationId xmlns:p14="http://schemas.microsoft.com/office/powerpoint/2010/main" val="906937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0736979-483C-428B-95AE-D34D7B0233D2}"/>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DA4584EA-2779-46DA-9834-9E4E3FF8BFCB}"/>
              </a:ext>
            </a:extLst>
          </p:cNvPr>
          <p:cNvSpPr txBox="1"/>
          <p:nvPr/>
        </p:nvSpPr>
        <p:spPr>
          <a:xfrm>
            <a:off x="3390314" y="4389120"/>
            <a:ext cx="6381555" cy="369332"/>
          </a:xfrm>
          <a:prstGeom prst="rect">
            <a:avLst/>
          </a:prstGeom>
          <a:noFill/>
        </p:spPr>
        <p:txBody>
          <a:bodyPr wrap="none" rtlCol="0">
            <a:spAutoFit/>
          </a:bodyPr>
          <a:lstStyle/>
          <a:p>
            <a:r>
              <a:rPr lang="tr-TR" dirty="0"/>
              <a:t>Bir bebek biberonunun fiyatının 1.000.000 olması gürültülü veridir.</a:t>
            </a:r>
          </a:p>
        </p:txBody>
      </p:sp>
      <p:sp>
        <p:nvSpPr>
          <p:cNvPr id="5" name="Metin kutusu 4">
            <a:extLst>
              <a:ext uri="{FF2B5EF4-FFF2-40B4-BE49-F238E27FC236}">
                <a16:creationId xmlns:a16="http://schemas.microsoft.com/office/drawing/2014/main" id="{6824D554-3143-4EE3-B6ED-C22DFC4AB937}"/>
              </a:ext>
            </a:extLst>
          </p:cNvPr>
          <p:cNvSpPr txBox="1"/>
          <p:nvPr/>
        </p:nvSpPr>
        <p:spPr>
          <a:xfrm>
            <a:off x="3390314" y="2468880"/>
            <a:ext cx="2968057" cy="369332"/>
          </a:xfrm>
          <a:prstGeom prst="rect">
            <a:avLst/>
          </a:prstGeom>
          <a:noFill/>
        </p:spPr>
        <p:txBody>
          <a:bodyPr wrap="none" rtlCol="0">
            <a:spAutoFit/>
          </a:bodyPr>
          <a:lstStyle/>
          <a:p>
            <a:r>
              <a:rPr lang="tr-TR" dirty="0"/>
              <a:t>GÜRÜLTÜLÜ VERİ  ÖRNEKLERİ</a:t>
            </a:r>
          </a:p>
        </p:txBody>
      </p:sp>
    </p:spTree>
    <p:extLst>
      <p:ext uri="{BB962C8B-B14F-4D97-AF65-F5344CB8AC3E}">
        <p14:creationId xmlns:p14="http://schemas.microsoft.com/office/powerpoint/2010/main" val="4183563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F694ACB7-82CD-4DD8-8B24-E65C7A4F889F}"/>
              </a:ext>
            </a:extLst>
          </p:cNvPr>
          <p:cNvSpPr txBox="1"/>
          <p:nvPr/>
        </p:nvSpPr>
        <p:spPr>
          <a:xfrm flipH="1">
            <a:off x="805374" y="703385"/>
            <a:ext cx="10698482" cy="2585323"/>
          </a:xfrm>
          <a:prstGeom prst="rect">
            <a:avLst/>
          </a:prstGeom>
          <a:noFill/>
        </p:spPr>
        <p:txBody>
          <a:bodyPr wrap="square" rtlCol="0">
            <a:spAutoFit/>
          </a:bodyPr>
          <a:lstStyle/>
          <a:p>
            <a:r>
              <a:rPr lang="tr-TR" dirty="0"/>
              <a:t>Standardizasyon İşlemlerinin Önemi :</a:t>
            </a:r>
          </a:p>
          <a:p>
            <a:r>
              <a:rPr lang="tr-TR" dirty="0"/>
              <a:t>Makine öğrenmesi algoritmalarının kullanacak olduğu veri setlerinde birbirinden çok farklı ölçek tiplerinde birbirinden çok farklı türlerde değişkenler olması genel itibariyle algoritmanın çok ta sevmediği bir durumdur.</a:t>
            </a:r>
          </a:p>
          <a:p>
            <a:endParaRPr lang="tr-TR" dirty="0"/>
          </a:p>
          <a:p>
            <a:r>
              <a:rPr lang="tr-TR" dirty="0"/>
              <a:t>Eğer veri setinin içerisinde kullanılmış olan değişkenler ne kadar standart olursa o kadar algoritmaları zorlamıyor diyebiliriz.</a:t>
            </a:r>
          </a:p>
          <a:p>
            <a:endParaRPr lang="tr-TR" dirty="0"/>
          </a:p>
          <a:p>
            <a:r>
              <a:rPr lang="tr-TR" dirty="0"/>
              <a:t>Bu sebeple bazı algoritmaları kullanmadan önce değişkenleri dönüştürmemiz gerekmekte bazıları içinse gerekmemektedir. </a:t>
            </a:r>
          </a:p>
        </p:txBody>
      </p:sp>
      <p:sp>
        <p:nvSpPr>
          <p:cNvPr id="3" name="Metin kutusu 2">
            <a:extLst>
              <a:ext uri="{FF2B5EF4-FFF2-40B4-BE49-F238E27FC236}">
                <a16:creationId xmlns:a16="http://schemas.microsoft.com/office/drawing/2014/main" id="{0798520E-8452-429A-AB65-55BD9EEFE974}"/>
              </a:ext>
            </a:extLst>
          </p:cNvPr>
          <p:cNvSpPr txBox="1"/>
          <p:nvPr/>
        </p:nvSpPr>
        <p:spPr>
          <a:xfrm>
            <a:off x="4121834" y="5092505"/>
            <a:ext cx="1291187" cy="369332"/>
          </a:xfrm>
          <a:prstGeom prst="rect">
            <a:avLst/>
          </a:prstGeom>
          <a:noFill/>
        </p:spPr>
        <p:txBody>
          <a:bodyPr wrap="none" rtlCol="0">
            <a:spAutoFit/>
          </a:bodyPr>
          <a:lstStyle/>
          <a:p>
            <a:r>
              <a:rPr lang="tr-TR" dirty="0"/>
              <a:t>UYGULAMA</a:t>
            </a:r>
          </a:p>
        </p:txBody>
      </p:sp>
    </p:spTree>
    <p:extLst>
      <p:ext uri="{BB962C8B-B14F-4D97-AF65-F5344CB8AC3E}">
        <p14:creationId xmlns:p14="http://schemas.microsoft.com/office/powerpoint/2010/main" val="41366855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BD523AEC-A022-43D6-B9EE-A19A3CC74C96}"/>
              </a:ext>
            </a:extLst>
          </p:cNvPr>
          <p:cNvSpPr txBox="1"/>
          <p:nvPr/>
        </p:nvSpPr>
        <p:spPr>
          <a:xfrm>
            <a:off x="3485271" y="2228671"/>
            <a:ext cx="6098344" cy="1477328"/>
          </a:xfrm>
          <a:prstGeom prst="rect">
            <a:avLst/>
          </a:prstGeom>
          <a:noFill/>
        </p:spPr>
        <p:txBody>
          <a:bodyPr wrap="square">
            <a:spAutoFit/>
          </a:bodyPr>
          <a:lstStyle/>
          <a:p>
            <a:r>
              <a:rPr lang="tr-TR" dirty="0" err="1"/>
              <a:t>değişken_dönüşümleri</a:t>
            </a:r>
            <a:r>
              <a:rPr lang="tr-TR" dirty="0"/>
              <a:t> &gt; standardizasyon</a:t>
            </a:r>
          </a:p>
          <a:p>
            <a:endParaRPr lang="tr-TR" dirty="0"/>
          </a:p>
          <a:p>
            <a:r>
              <a:rPr lang="tr-TR" dirty="0"/>
              <a:t> yani her bir </a:t>
            </a:r>
            <a:r>
              <a:rPr lang="tr-TR" dirty="0" err="1"/>
              <a:t>standardizazyon</a:t>
            </a:r>
            <a:r>
              <a:rPr lang="tr-TR" dirty="0"/>
              <a:t> zaten bir değişken dönüşümüdür.</a:t>
            </a:r>
          </a:p>
          <a:p>
            <a:endParaRPr lang="tr-TR" dirty="0"/>
          </a:p>
          <a:p>
            <a:r>
              <a:rPr lang="tr-TR" dirty="0"/>
              <a:t>fark bozulma var mı yok mu</a:t>
            </a:r>
          </a:p>
        </p:txBody>
      </p:sp>
    </p:spTree>
    <p:extLst>
      <p:ext uri="{BB962C8B-B14F-4D97-AF65-F5344CB8AC3E}">
        <p14:creationId xmlns:p14="http://schemas.microsoft.com/office/powerpoint/2010/main" val="1539088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305BDC01-8D0C-42FE-AEB4-7B8E85D11EE9}"/>
              </a:ext>
            </a:extLst>
          </p:cNvPr>
          <p:cNvSpPr txBox="1"/>
          <p:nvPr/>
        </p:nvSpPr>
        <p:spPr>
          <a:xfrm>
            <a:off x="349556" y="900333"/>
            <a:ext cx="11565780" cy="3970318"/>
          </a:xfrm>
          <a:prstGeom prst="rect">
            <a:avLst/>
          </a:prstGeom>
          <a:noFill/>
        </p:spPr>
        <p:txBody>
          <a:bodyPr wrap="square" rtlCol="0">
            <a:spAutoFit/>
          </a:bodyPr>
          <a:lstStyle/>
          <a:p>
            <a:r>
              <a:rPr lang="tr-TR" dirty="0"/>
              <a:t>ÇOK SINIFLI DÖNÜŞÜM İŞLEMİNDE DİKKAT EDİLMESİ GEREKİR.</a:t>
            </a:r>
          </a:p>
          <a:p>
            <a:endParaRPr lang="tr-TR" dirty="0"/>
          </a:p>
          <a:p>
            <a:r>
              <a:rPr lang="tr-TR" dirty="0"/>
              <a:t>Eğer değişkenin ikiden fazla kategorik sınıfı varsa ve fonksiyonların bizden beklentisi doğrultusunda bu kategorik değişkeni</a:t>
            </a:r>
          </a:p>
          <a:p>
            <a:r>
              <a:rPr lang="tr-TR" dirty="0"/>
              <a:t>"çok sınıflı dönüşüm" yani değişkeni numeric bir formata çevirmek istiyorsak ve neticesinde böyle bir çevirme işlemi yaptıysak,</a:t>
            </a:r>
          </a:p>
          <a:p>
            <a:r>
              <a:rPr lang="tr-TR" dirty="0"/>
              <a:t>bu dönüşümleri algoritmalara gönderirsek algoritmalar artık bunu örneğin 0 ile 3 arasındaki değerlerden oluşan bir değişken olarak tanımlayacaktır. Yani bu dönüşüm algoritmaların kafasını karıştıracaktır. Ve KATEGORİK DEĞİŞKENİN SINIFLARININ BAĞIMLI DEĞİŞKENE OLAN ETKİLERİ BOZLACAKTIR.</a:t>
            </a:r>
          </a:p>
          <a:p>
            <a:endParaRPr lang="tr-TR" dirty="0"/>
          </a:p>
          <a:p>
            <a:r>
              <a:rPr lang="tr-TR" dirty="0"/>
              <a:t>Neden bozulmaktadır? Normalde bir kategorik değişkenin nominal ölçek türüyle ölçülmüş olan durumu yani sınıflar arasındaki mesafesi eşit olan durumu bir anda bozulmuş ve sanki aralarında fark varmış gibi sıralama işlemine tutulmuş oldu.  ( Bu açıklama uygulamadaki </a:t>
            </a:r>
            <a:r>
              <a:rPr lang="tr-TR" dirty="0" err="1"/>
              <a:t>day</a:t>
            </a:r>
            <a:r>
              <a:rPr lang="tr-TR" dirty="0"/>
              <a:t> – Pazartesi, Salı,…. yerine 1, 2, 3,… dönüşümü örneği üzerinden yapıldı.)</a:t>
            </a:r>
          </a:p>
          <a:p>
            <a:endParaRPr lang="tr-TR" dirty="0"/>
          </a:p>
          <a:p>
            <a:r>
              <a:rPr lang="tr-TR" dirty="0"/>
              <a:t>BU DURUMDA ONE HOT ENCODING DÖNÜŞÜMÜ YAPILMALDIIR.</a:t>
            </a:r>
          </a:p>
        </p:txBody>
      </p:sp>
      <p:sp>
        <p:nvSpPr>
          <p:cNvPr id="3" name="Metin kutusu 2">
            <a:extLst>
              <a:ext uri="{FF2B5EF4-FFF2-40B4-BE49-F238E27FC236}">
                <a16:creationId xmlns:a16="http://schemas.microsoft.com/office/drawing/2014/main" id="{7914F61C-FC3F-47A5-8D14-40C37EBC3109}"/>
              </a:ext>
            </a:extLst>
          </p:cNvPr>
          <p:cNvSpPr txBox="1"/>
          <p:nvPr/>
        </p:nvSpPr>
        <p:spPr>
          <a:xfrm>
            <a:off x="4026309" y="5588335"/>
            <a:ext cx="1291187" cy="369332"/>
          </a:xfrm>
          <a:prstGeom prst="rect">
            <a:avLst/>
          </a:prstGeom>
          <a:noFill/>
        </p:spPr>
        <p:txBody>
          <a:bodyPr wrap="none" rtlCol="0">
            <a:spAutoFit/>
          </a:bodyPr>
          <a:lstStyle/>
          <a:p>
            <a:r>
              <a:rPr lang="tr-TR" dirty="0"/>
              <a:t>UYGULAMA</a:t>
            </a:r>
          </a:p>
        </p:txBody>
      </p:sp>
    </p:spTree>
    <p:extLst>
      <p:ext uri="{BB962C8B-B14F-4D97-AF65-F5344CB8AC3E}">
        <p14:creationId xmlns:p14="http://schemas.microsoft.com/office/powerpoint/2010/main" val="3364697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347A556A-0762-425C-B182-CA1206D86262}"/>
              </a:ext>
            </a:extLst>
          </p:cNvPr>
          <p:cNvSpPr txBox="1"/>
          <p:nvPr/>
        </p:nvSpPr>
        <p:spPr>
          <a:xfrm>
            <a:off x="3975597" y="292588"/>
            <a:ext cx="4711467" cy="369332"/>
          </a:xfrm>
          <a:prstGeom prst="rect">
            <a:avLst/>
          </a:prstGeom>
          <a:noFill/>
        </p:spPr>
        <p:txBody>
          <a:bodyPr wrap="square">
            <a:spAutoFit/>
          </a:bodyPr>
          <a:lstStyle/>
          <a:p>
            <a:pPr algn="l" fontAlgn="base"/>
            <a:r>
              <a:rPr lang="tr-TR" b="1" i="0" dirty="0" err="1">
                <a:solidFill>
                  <a:srgbClr val="253342"/>
                </a:solidFill>
                <a:effectLst/>
                <a:latin typeface="GreycliffCF"/>
              </a:rPr>
              <a:t>One</a:t>
            </a:r>
            <a:r>
              <a:rPr lang="tr-TR" b="1" i="0" dirty="0">
                <a:solidFill>
                  <a:srgbClr val="253342"/>
                </a:solidFill>
                <a:effectLst/>
                <a:latin typeface="GreycliffCF"/>
              </a:rPr>
              <a:t> Hot Dönüşümü Ve </a:t>
            </a:r>
            <a:r>
              <a:rPr lang="tr-TR" b="1" i="0" dirty="0" err="1">
                <a:solidFill>
                  <a:srgbClr val="253342"/>
                </a:solidFill>
                <a:effectLst/>
                <a:latin typeface="GreycliffCF"/>
              </a:rPr>
              <a:t>Dummy</a:t>
            </a:r>
            <a:r>
              <a:rPr lang="tr-TR" b="1" i="0" dirty="0">
                <a:solidFill>
                  <a:srgbClr val="253342"/>
                </a:solidFill>
                <a:effectLst/>
                <a:latin typeface="GreycliffCF"/>
              </a:rPr>
              <a:t> Değişken Tuzağı</a:t>
            </a:r>
          </a:p>
        </p:txBody>
      </p:sp>
      <p:sp>
        <p:nvSpPr>
          <p:cNvPr id="5" name="Metin kutusu 4">
            <a:extLst>
              <a:ext uri="{FF2B5EF4-FFF2-40B4-BE49-F238E27FC236}">
                <a16:creationId xmlns:a16="http://schemas.microsoft.com/office/drawing/2014/main" id="{05EB0229-12AB-4D58-9140-0837FB7E7AF9}"/>
              </a:ext>
            </a:extLst>
          </p:cNvPr>
          <p:cNvSpPr txBox="1"/>
          <p:nvPr/>
        </p:nvSpPr>
        <p:spPr>
          <a:xfrm>
            <a:off x="745966" y="843676"/>
            <a:ext cx="11170731" cy="646331"/>
          </a:xfrm>
          <a:prstGeom prst="rect">
            <a:avLst/>
          </a:prstGeom>
          <a:noFill/>
        </p:spPr>
        <p:txBody>
          <a:bodyPr wrap="square">
            <a:spAutoFit/>
          </a:bodyPr>
          <a:lstStyle/>
          <a:p>
            <a:pPr algn="l"/>
            <a:r>
              <a:rPr lang="tr-TR" b="1" i="0" dirty="0" err="1">
                <a:solidFill>
                  <a:srgbClr val="D4D4D4"/>
                </a:solidFill>
                <a:effectLst/>
                <a:latin typeface="Consolas" panose="020B0609020204030204" pitchFamily="49" charset="0"/>
              </a:rPr>
              <a:t>One</a:t>
            </a:r>
            <a:r>
              <a:rPr lang="tr-TR" b="1" i="0" dirty="0">
                <a:solidFill>
                  <a:srgbClr val="D4D4D4"/>
                </a:solidFill>
                <a:effectLst/>
                <a:latin typeface="Consolas" panose="020B0609020204030204" pitchFamily="49" charset="0"/>
              </a:rPr>
              <a:t>-hot dönüşümü değişkendeki sınıf sayısı kadar yeni değişken oluşturur ve bunlara 0 1 değeri atar</a:t>
            </a:r>
          </a:p>
        </p:txBody>
      </p:sp>
      <p:sp>
        <p:nvSpPr>
          <p:cNvPr id="6" name="Metin kutusu 5">
            <a:extLst>
              <a:ext uri="{FF2B5EF4-FFF2-40B4-BE49-F238E27FC236}">
                <a16:creationId xmlns:a16="http://schemas.microsoft.com/office/drawing/2014/main" id="{6FBE3582-7DE2-4EB3-97E0-5C509CA63B2E}"/>
              </a:ext>
            </a:extLst>
          </p:cNvPr>
          <p:cNvSpPr txBox="1"/>
          <p:nvPr/>
        </p:nvSpPr>
        <p:spPr>
          <a:xfrm>
            <a:off x="745966" y="2168013"/>
            <a:ext cx="11170731" cy="3693319"/>
          </a:xfrm>
          <a:prstGeom prst="rect">
            <a:avLst/>
          </a:prstGeom>
          <a:noFill/>
        </p:spPr>
        <p:txBody>
          <a:bodyPr wrap="square" rtlCol="0">
            <a:spAutoFit/>
          </a:bodyPr>
          <a:lstStyle/>
          <a:p>
            <a:r>
              <a:rPr lang="tr-TR" b="1" dirty="0" err="1"/>
              <a:t>Dummy</a:t>
            </a:r>
            <a:r>
              <a:rPr lang="tr-TR" b="1" dirty="0"/>
              <a:t> Değişken Tuzağı : </a:t>
            </a:r>
            <a:r>
              <a:rPr lang="tr-TR" dirty="0" err="1"/>
              <a:t>One</a:t>
            </a:r>
            <a:r>
              <a:rPr lang="tr-TR" dirty="0"/>
              <a:t>-Hot dönüşümü uygulandıktan sonra oluşturulan yeni değişkenler birbirleri üzerinden oluşturulabiliyorsa bu durum </a:t>
            </a:r>
            <a:r>
              <a:rPr lang="tr-TR" dirty="0" err="1"/>
              <a:t>dummy</a:t>
            </a:r>
            <a:r>
              <a:rPr lang="tr-TR" dirty="0"/>
              <a:t> değişken tuzağı olarak adlandırılır.</a:t>
            </a:r>
          </a:p>
          <a:p>
            <a:endParaRPr lang="tr-TR" dirty="0"/>
          </a:p>
          <a:p>
            <a:r>
              <a:rPr lang="tr-TR" dirty="0"/>
              <a:t>Başka bir değişle bir değişkeni ifade eden başka bir değişken varsa buna </a:t>
            </a:r>
            <a:r>
              <a:rPr lang="tr-TR" dirty="0" err="1"/>
              <a:t>dummy</a:t>
            </a:r>
            <a:r>
              <a:rPr lang="tr-TR" dirty="0"/>
              <a:t> değişken tuzağı denir.</a:t>
            </a:r>
          </a:p>
          <a:p>
            <a:endParaRPr lang="tr-TR" dirty="0"/>
          </a:p>
          <a:p>
            <a:r>
              <a:rPr lang="tr-TR" dirty="0"/>
              <a:t>Cinsiyet için : 	</a:t>
            </a:r>
            <a:r>
              <a:rPr lang="tr-TR" dirty="0" err="1"/>
              <a:t>Sex</a:t>
            </a:r>
            <a:r>
              <a:rPr lang="tr-TR" dirty="0"/>
              <a:t> 	</a:t>
            </a:r>
            <a:r>
              <a:rPr lang="tr-TR" dirty="0" err="1"/>
              <a:t>Sex_Male</a:t>
            </a:r>
            <a:r>
              <a:rPr lang="tr-TR" dirty="0"/>
              <a:t>		</a:t>
            </a:r>
            <a:r>
              <a:rPr lang="tr-TR" dirty="0" err="1"/>
              <a:t>Sex_Female</a:t>
            </a:r>
            <a:endParaRPr lang="tr-TR" dirty="0"/>
          </a:p>
          <a:p>
            <a:endParaRPr lang="tr-TR" dirty="0"/>
          </a:p>
          <a:p>
            <a:r>
              <a:rPr lang="tr-TR" dirty="0"/>
              <a:t>Burada </a:t>
            </a:r>
            <a:r>
              <a:rPr lang="tr-TR" dirty="0" err="1"/>
              <a:t>sex_male</a:t>
            </a:r>
            <a:r>
              <a:rPr lang="tr-TR" dirty="0"/>
              <a:t> ve </a:t>
            </a:r>
            <a:r>
              <a:rPr lang="tr-TR" dirty="0" err="1"/>
              <a:t>sex_female</a:t>
            </a:r>
            <a:r>
              <a:rPr lang="tr-TR" dirty="0"/>
              <a:t> birbirine dönüştürülebilir. </a:t>
            </a:r>
            <a:r>
              <a:rPr lang="tr-TR" dirty="0" err="1"/>
              <a:t>Sex</a:t>
            </a:r>
            <a:r>
              <a:rPr lang="tr-TR" dirty="0"/>
              <a:t> ( </a:t>
            </a:r>
            <a:r>
              <a:rPr lang="tr-TR" dirty="0" err="1"/>
              <a:t>male</a:t>
            </a:r>
            <a:r>
              <a:rPr lang="tr-TR" dirty="0"/>
              <a:t>, </a:t>
            </a:r>
            <a:r>
              <a:rPr lang="tr-TR" dirty="0" err="1"/>
              <a:t>female</a:t>
            </a:r>
            <a:r>
              <a:rPr lang="tr-TR" dirty="0"/>
              <a:t> sınıflarından oluşuyor ve dönüştürülmüş.) </a:t>
            </a:r>
            <a:r>
              <a:rPr lang="tr-TR" dirty="0" err="1"/>
              <a:t>sex</a:t>
            </a:r>
            <a:r>
              <a:rPr lang="tr-TR" dirty="0"/>
              <a:t> değişkeni silinmediğinde de veri setinde birbirinin aynısı üç farklı değişken bulunmuş olur.</a:t>
            </a:r>
          </a:p>
          <a:p>
            <a:endParaRPr lang="tr-TR" dirty="0"/>
          </a:p>
          <a:p>
            <a:r>
              <a:rPr lang="tr-TR" b="1" dirty="0"/>
              <a:t>ÇÖZÜM : </a:t>
            </a:r>
            <a:r>
              <a:rPr lang="tr-TR" dirty="0"/>
              <a:t> Oluşturulan değişken sayısından bir az sayıda yani kategorik değişkenin sınıf sayısından daha az sayıda </a:t>
            </a:r>
            <a:r>
              <a:rPr lang="tr-TR" dirty="0" err="1"/>
              <a:t>dummy</a:t>
            </a:r>
            <a:r>
              <a:rPr lang="tr-TR" dirty="0"/>
              <a:t> değişken olması gerekir. Yani </a:t>
            </a:r>
            <a:r>
              <a:rPr lang="tr-TR" dirty="0" err="1"/>
              <a:t>sex</a:t>
            </a:r>
            <a:r>
              <a:rPr lang="tr-TR" dirty="0"/>
              <a:t> için 2 tane yeni değişken oluşturuldu. Bir tane </a:t>
            </a:r>
            <a:r>
              <a:rPr lang="tr-TR" dirty="0" err="1"/>
              <a:t>dummy</a:t>
            </a:r>
            <a:r>
              <a:rPr lang="tr-TR" dirty="0"/>
              <a:t> değişken olmalıdır. Değişken orijinal haliyle veri setinde olmamalıdır.</a:t>
            </a:r>
            <a:endParaRPr lang="tr-TR" b="1" dirty="0"/>
          </a:p>
        </p:txBody>
      </p:sp>
      <p:sp>
        <p:nvSpPr>
          <p:cNvPr id="8" name="Metin kutusu 7">
            <a:extLst>
              <a:ext uri="{FF2B5EF4-FFF2-40B4-BE49-F238E27FC236}">
                <a16:creationId xmlns:a16="http://schemas.microsoft.com/office/drawing/2014/main" id="{0761E2A5-693E-4676-9549-E8D816FCA8DA}"/>
              </a:ext>
            </a:extLst>
          </p:cNvPr>
          <p:cNvSpPr txBox="1"/>
          <p:nvPr/>
        </p:nvSpPr>
        <p:spPr>
          <a:xfrm>
            <a:off x="5450406" y="5904737"/>
            <a:ext cx="1291187" cy="369332"/>
          </a:xfrm>
          <a:prstGeom prst="rect">
            <a:avLst/>
          </a:prstGeom>
          <a:noFill/>
        </p:spPr>
        <p:txBody>
          <a:bodyPr wrap="none" rtlCol="0">
            <a:spAutoFit/>
          </a:bodyPr>
          <a:lstStyle/>
          <a:p>
            <a:r>
              <a:rPr lang="tr-TR" dirty="0"/>
              <a:t>UYGULAMA</a:t>
            </a:r>
          </a:p>
        </p:txBody>
      </p:sp>
    </p:spTree>
    <p:extLst>
      <p:ext uri="{BB962C8B-B14F-4D97-AF65-F5344CB8AC3E}">
        <p14:creationId xmlns:p14="http://schemas.microsoft.com/office/powerpoint/2010/main" val="3309842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E82D3663-876C-42F8-87EF-24C7034083E9}"/>
              </a:ext>
            </a:extLst>
          </p:cNvPr>
          <p:cNvSpPr txBox="1"/>
          <p:nvPr/>
        </p:nvSpPr>
        <p:spPr>
          <a:xfrm>
            <a:off x="1237957" y="1280160"/>
            <a:ext cx="10649243" cy="2308324"/>
          </a:xfrm>
          <a:prstGeom prst="rect">
            <a:avLst/>
          </a:prstGeom>
          <a:noFill/>
        </p:spPr>
        <p:txBody>
          <a:bodyPr wrap="square" rtlCol="0">
            <a:spAutoFit/>
          </a:bodyPr>
          <a:lstStyle/>
          <a:p>
            <a:r>
              <a:rPr lang="tr-TR" dirty="0"/>
              <a:t>ONE-HOT AVANTAJLARI</a:t>
            </a:r>
          </a:p>
          <a:p>
            <a:endParaRPr lang="tr-TR" dirty="0"/>
          </a:p>
          <a:p>
            <a:r>
              <a:rPr lang="tr-TR" dirty="0" err="1"/>
              <a:t>One</a:t>
            </a:r>
            <a:r>
              <a:rPr lang="tr-TR" dirty="0"/>
              <a:t> – Hot dönüşümünde, bir değişkenin içindeki sınıflar ayrı ayrı değişken olarak dönüşüm yapıldığında, bu kategorik değişkenin bir sınıfında bir yoğunluk varsa o sınıfın etkisi algoritmaya hissettirilmiş oluyor. Ayrıca numeric e dönüştürme ihtiyacı da ortadan kalkmış oluyor. </a:t>
            </a:r>
          </a:p>
          <a:p>
            <a:endParaRPr lang="tr-TR" dirty="0"/>
          </a:p>
          <a:p>
            <a:r>
              <a:rPr lang="tr-TR" dirty="0"/>
              <a:t>İki den fazla sınıf varsa oluşan değişkenlerin birbirine dönüştürülme şansları yoktur.</a:t>
            </a:r>
          </a:p>
          <a:p>
            <a:r>
              <a:rPr lang="tr-TR" dirty="0"/>
              <a:t>Sınıflar numeric dönüşüm yapmaya gerek kalmaz.</a:t>
            </a:r>
          </a:p>
        </p:txBody>
      </p:sp>
    </p:spTree>
    <p:extLst>
      <p:ext uri="{BB962C8B-B14F-4D97-AF65-F5344CB8AC3E}">
        <p14:creationId xmlns:p14="http://schemas.microsoft.com/office/powerpoint/2010/main" val="28086012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56E1233-CCC9-467B-8F6B-9A9F9C30A3D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93796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C52F23E-2E22-47AF-8085-CD7BCF6D93F3}"/>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3F0E66AE-F718-4420-BA4F-94DA58C718F1}"/>
              </a:ext>
            </a:extLst>
          </p:cNvPr>
          <p:cNvSpPr txBox="1"/>
          <p:nvPr/>
        </p:nvSpPr>
        <p:spPr>
          <a:xfrm>
            <a:off x="663677" y="3672348"/>
            <a:ext cx="1178079" cy="369332"/>
          </a:xfrm>
          <a:prstGeom prst="rect">
            <a:avLst/>
          </a:prstGeom>
          <a:noFill/>
        </p:spPr>
        <p:txBody>
          <a:bodyPr wrap="none" rtlCol="0">
            <a:spAutoFit/>
          </a:bodyPr>
          <a:lstStyle/>
          <a:p>
            <a:r>
              <a:rPr lang="tr-TR" dirty="0"/>
              <a:t>EKSİK VERİ</a:t>
            </a:r>
          </a:p>
        </p:txBody>
      </p:sp>
      <p:cxnSp>
        <p:nvCxnSpPr>
          <p:cNvPr id="5" name="Düz Ok Bağlayıcısı 4">
            <a:extLst>
              <a:ext uri="{FF2B5EF4-FFF2-40B4-BE49-F238E27FC236}">
                <a16:creationId xmlns:a16="http://schemas.microsoft.com/office/drawing/2014/main" id="{99C3F2F8-ACA0-4A0F-8AAB-9F19A5583195}"/>
              </a:ext>
            </a:extLst>
          </p:cNvPr>
          <p:cNvCxnSpPr/>
          <p:nvPr/>
        </p:nvCxnSpPr>
        <p:spPr>
          <a:xfrm>
            <a:off x="1224116" y="4070555"/>
            <a:ext cx="1371600" cy="604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929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8F7F820-9F41-4A2E-B1B9-457EA2EA9913}"/>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7A543993-F70B-4E20-8D3E-B974032EE994}"/>
              </a:ext>
            </a:extLst>
          </p:cNvPr>
          <p:cNvSpPr txBox="1"/>
          <p:nvPr/>
        </p:nvSpPr>
        <p:spPr>
          <a:xfrm>
            <a:off x="663677" y="3672348"/>
            <a:ext cx="1252972" cy="369332"/>
          </a:xfrm>
          <a:prstGeom prst="rect">
            <a:avLst/>
          </a:prstGeom>
          <a:noFill/>
        </p:spPr>
        <p:txBody>
          <a:bodyPr wrap="none" rtlCol="0">
            <a:spAutoFit/>
          </a:bodyPr>
          <a:lstStyle/>
          <a:p>
            <a:r>
              <a:rPr lang="tr-TR" dirty="0"/>
              <a:t>AYKIRI VERİ</a:t>
            </a:r>
          </a:p>
        </p:txBody>
      </p:sp>
      <p:cxnSp>
        <p:nvCxnSpPr>
          <p:cNvPr id="6" name="Düz Ok Bağlayıcısı 5">
            <a:extLst>
              <a:ext uri="{FF2B5EF4-FFF2-40B4-BE49-F238E27FC236}">
                <a16:creationId xmlns:a16="http://schemas.microsoft.com/office/drawing/2014/main" id="{2EED0AF4-F3C1-421B-B661-4724C900B92C}"/>
              </a:ext>
            </a:extLst>
          </p:cNvPr>
          <p:cNvCxnSpPr/>
          <p:nvPr/>
        </p:nvCxnSpPr>
        <p:spPr>
          <a:xfrm>
            <a:off x="1927274" y="3868615"/>
            <a:ext cx="1885071" cy="126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37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BD93342-1976-4365-AE6A-9C6EFCE6C741}"/>
              </a:ext>
            </a:extLst>
          </p:cNvPr>
          <p:cNvPicPr>
            <a:picLocks noChangeAspect="1"/>
          </p:cNvPicPr>
          <p:nvPr/>
        </p:nvPicPr>
        <p:blipFill>
          <a:blip r:embed="rId2"/>
          <a:stretch>
            <a:fillRect/>
          </a:stretch>
        </p:blipFill>
        <p:spPr>
          <a:xfrm>
            <a:off x="0" y="1673"/>
            <a:ext cx="12192000" cy="6854653"/>
          </a:xfrm>
          <a:prstGeom prst="rect">
            <a:avLst/>
          </a:prstGeom>
        </p:spPr>
      </p:pic>
      <p:sp>
        <p:nvSpPr>
          <p:cNvPr id="3" name="Dikdörtgen 2">
            <a:extLst>
              <a:ext uri="{FF2B5EF4-FFF2-40B4-BE49-F238E27FC236}">
                <a16:creationId xmlns:a16="http://schemas.microsoft.com/office/drawing/2014/main" id="{A8696CF4-F2C5-48FE-AD9B-F251036BD8F5}"/>
              </a:ext>
            </a:extLst>
          </p:cNvPr>
          <p:cNvSpPr/>
          <p:nvPr/>
        </p:nvSpPr>
        <p:spPr>
          <a:xfrm>
            <a:off x="970671" y="759655"/>
            <a:ext cx="7624689" cy="16599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110259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E76489E-7096-4DCB-A0B1-D04498900FE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9213340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685</TotalTime>
  <Words>1150</Words>
  <Application>Microsoft Office PowerPoint</Application>
  <PresentationFormat>Geniş ekran</PresentationFormat>
  <Paragraphs>132</Paragraphs>
  <Slides>55</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55</vt:i4>
      </vt:variant>
    </vt:vector>
  </HeadingPairs>
  <TitlesOfParts>
    <vt:vector size="61" baseType="lpstr">
      <vt:lpstr>Arial</vt:lpstr>
      <vt:lpstr>Calibri</vt:lpstr>
      <vt:lpstr>Calibri Light</vt:lpstr>
      <vt:lpstr>Consolas</vt:lpstr>
      <vt:lpstr>GreycliffCF</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Celal Aksu</dc:creator>
  <cp:lastModifiedBy>Celal Aksu</cp:lastModifiedBy>
  <cp:revision>50</cp:revision>
  <dcterms:created xsi:type="dcterms:W3CDTF">2020-08-31T17:42:26Z</dcterms:created>
  <dcterms:modified xsi:type="dcterms:W3CDTF">2020-10-20T23:45:20Z</dcterms:modified>
</cp:coreProperties>
</file>